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4" r:id="rId2"/>
    <p:sldId id="258" r:id="rId3"/>
    <p:sldId id="268" r:id="rId4"/>
    <p:sldId id="266" r:id="rId5"/>
    <p:sldId id="265" r:id="rId6"/>
    <p:sldId id="257" r:id="rId7"/>
    <p:sldId id="259" r:id="rId8"/>
    <p:sldId id="260" r:id="rId9"/>
    <p:sldId id="261" r:id="rId10"/>
    <p:sldId id="262" r:id="rId11"/>
    <p:sldId id="263"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00"/>
    <a:srgbClr val="003D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61"/>
    <p:restoredTop sz="94607"/>
  </p:normalViewPr>
  <p:slideViewPr>
    <p:cSldViewPr snapToGrid="0" snapToObjects="1">
      <p:cViewPr varScale="1">
        <p:scale>
          <a:sx n="124" d="100"/>
          <a:sy n="124" d="100"/>
        </p:scale>
        <p:origin x="1568"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D45A17-C9CB-304D-8D90-082D458E5811}" type="datetimeFigureOut">
              <a:rPr lang="en-US" smtClean="0"/>
              <a:t>8/21/18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7650DD-0EC9-F747-945D-41EDBF2F74B4}" type="slidenum">
              <a:rPr lang="en-US" smtClean="0"/>
              <a:t>‹#›</a:t>
            </a:fld>
            <a:endParaRPr lang="en-US"/>
          </a:p>
        </p:txBody>
      </p:sp>
    </p:spTree>
    <p:extLst>
      <p:ext uri="{BB962C8B-B14F-4D97-AF65-F5344CB8AC3E}">
        <p14:creationId xmlns:p14="http://schemas.microsoft.com/office/powerpoint/2010/main" val="24569050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7650DD-0EC9-F747-945D-41EDBF2F74B4}" type="slidenum">
              <a:rPr lang="en-US" smtClean="0"/>
              <a:t>6</a:t>
            </a:fld>
            <a:endParaRPr lang="en-US"/>
          </a:p>
        </p:txBody>
      </p:sp>
    </p:spTree>
    <p:extLst>
      <p:ext uri="{BB962C8B-B14F-4D97-AF65-F5344CB8AC3E}">
        <p14:creationId xmlns:p14="http://schemas.microsoft.com/office/powerpoint/2010/main" val="4227300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8A55A0B-F47C-2F44-9FC1-68FC00122A86}" type="datetimeFigureOut">
              <a:rPr lang="en-US" smtClean="0"/>
              <a:t>8/21/18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436C4CB-B354-D14E-A583-45EC66DE2B9B}" type="slidenum">
              <a:rPr lang="en-US" smtClean="0"/>
              <a:t>‹#›</a:t>
            </a:fld>
            <a:endParaRPr lang="en-US"/>
          </a:p>
        </p:txBody>
      </p:sp>
    </p:spTree>
    <p:extLst>
      <p:ext uri="{BB962C8B-B14F-4D97-AF65-F5344CB8AC3E}">
        <p14:creationId xmlns:p14="http://schemas.microsoft.com/office/powerpoint/2010/main" val="2933269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8A55A0B-F47C-2F44-9FC1-68FC00122A86}" type="datetimeFigureOut">
              <a:rPr lang="en-US" smtClean="0"/>
              <a:t>8/21/18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436C4CB-B354-D14E-A583-45EC66DE2B9B}" type="slidenum">
              <a:rPr lang="en-US" smtClean="0"/>
              <a:t>‹#›</a:t>
            </a:fld>
            <a:endParaRPr lang="en-US"/>
          </a:p>
        </p:txBody>
      </p:sp>
    </p:spTree>
    <p:extLst>
      <p:ext uri="{BB962C8B-B14F-4D97-AF65-F5344CB8AC3E}">
        <p14:creationId xmlns:p14="http://schemas.microsoft.com/office/powerpoint/2010/main" val="3807161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8A55A0B-F47C-2F44-9FC1-68FC00122A86}" type="datetimeFigureOut">
              <a:rPr lang="en-US" smtClean="0"/>
              <a:t>8/21/18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436C4CB-B354-D14E-A583-45EC66DE2B9B}" type="slidenum">
              <a:rPr lang="en-US" smtClean="0"/>
              <a:t>‹#›</a:t>
            </a:fld>
            <a:endParaRPr lang="en-US"/>
          </a:p>
        </p:txBody>
      </p:sp>
    </p:spTree>
    <p:extLst>
      <p:ext uri="{BB962C8B-B14F-4D97-AF65-F5344CB8AC3E}">
        <p14:creationId xmlns:p14="http://schemas.microsoft.com/office/powerpoint/2010/main" val="444815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8A55A0B-F47C-2F44-9FC1-68FC00122A86}" type="datetimeFigureOut">
              <a:rPr lang="en-US" smtClean="0"/>
              <a:t>8/21/18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436C4CB-B354-D14E-A583-45EC66DE2B9B}" type="slidenum">
              <a:rPr lang="en-US" smtClean="0"/>
              <a:t>‹#›</a:t>
            </a:fld>
            <a:endParaRPr lang="en-US"/>
          </a:p>
        </p:txBody>
      </p:sp>
    </p:spTree>
    <p:extLst>
      <p:ext uri="{BB962C8B-B14F-4D97-AF65-F5344CB8AC3E}">
        <p14:creationId xmlns:p14="http://schemas.microsoft.com/office/powerpoint/2010/main" val="1160437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8A55A0B-F47C-2F44-9FC1-68FC00122A86}" type="datetimeFigureOut">
              <a:rPr lang="en-US" smtClean="0"/>
              <a:t>8/21/18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436C4CB-B354-D14E-A583-45EC66DE2B9B}" type="slidenum">
              <a:rPr lang="en-US" smtClean="0"/>
              <a:t>‹#›</a:t>
            </a:fld>
            <a:endParaRPr lang="en-US"/>
          </a:p>
        </p:txBody>
      </p:sp>
    </p:spTree>
    <p:extLst>
      <p:ext uri="{BB962C8B-B14F-4D97-AF65-F5344CB8AC3E}">
        <p14:creationId xmlns:p14="http://schemas.microsoft.com/office/powerpoint/2010/main" val="2361797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8A55A0B-F47C-2F44-9FC1-68FC00122A86}" type="datetimeFigureOut">
              <a:rPr lang="en-US" smtClean="0"/>
              <a:t>8/21/18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436C4CB-B354-D14E-A583-45EC66DE2B9B}" type="slidenum">
              <a:rPr lang="en-US" smtClean="0"/>
              <a:t>‹#›</a:t>
            </a:fld>
            <a:endParaRPr lang="en-US"/>
          </a:p>
        </p:txBody>
      </p:sp>
    </p:spTree>
    <p:extLst>
      <p:ext uri="{BB962C8B-B14F-4D97-AF65-F5344CB8AC3E}">
        <p14:creationId xmlns:p14="http://schemas.microsoft.com/office/powerpoint/2010/main" val="880970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8A55A0B-F47C-2F44-9FC1-68FC00122A86}" type="datetimeFigureOut">
              <a:rPr lang="en-US" smtClean="0"/>
              <a:t>8/21/18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C436C4CB-B354-D14E-A583-45EC66DE2B9B}" type="slidenum">
              <a:rPr lang="en-US" smtClean="0"/>
              <a:t>‹#›</a:t>
            </a:fld>
            <a:endParaRPr lang="en-US"/>
          </a:p>
        </p:txBody>
      </p:sp>
    </p:spTree>
    <p:extLst>
      <p:ext uri="{BB962C8B-B14F-4D97-AF65-F5344CB8AC3E}">
        <p14:creationId xmlns:p14="http://schemas.microsoft.com/office/powerpoint/2010/main" val="2352644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8A55A0B-F47C-2F44-9FC1-68FC00122A86}" type="datetimeFigureOut">
              <a:rPr lang="en-US" smtClean="0"/>
              <a:t>8/21/18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436C4CB-B354-D14E-A583-45EC66DE2B9B}" type="slidenum">
              <a:rPr lang="en-US" smtClean="0"/>
              <a:t>‹#›</a:t>
            </a:fld>
            <a:endParaRPr lang="en-US"/>
          </a:p>
        </p:txBody>
      </p:sp>
    </p:spTree>
    <p:extLst>
      <p:ext uri="{BB962C8B-B14F-4D97-AF65-F5344CB8AC3E}">
        <p14:creationId xmlns:p14="http://schemas.microsoft.com/office/powerpoint/2010/main" val="2720737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8A55A0B-F47C-2F44-9FC1-68FC00122A86}" type="datetimeFigureOut">
              <a:rPr lang="en-US" smtClean="0"/>
              <a:t>8/21/18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436C4CB-B354-D14E-A583-45EC66DE2B9B}" type="slidenum">
              <a:rPr lang="en-US" smtClean="0"/>
              <a:t>‹#›</a:t>
            </a:fld>
            <a:endParaRPr lang="en-US"/>
          </a:p>
        </p:txBody>
      </p:sp>
    </p:spTree>
    <p:extLst>
      <p:ext uri="{BB962C8B-B14F-4D97-AF65-F5344CB8AC3E}">
        <p14:creationId xmlns:p14="http://schemas.microsoft.com/office/powerpoint/2010/main" val="1621476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8A55A0B-F47C-2F44-9FC1-68FC00122A86}" type="datetimeFigureOut">
              <a:rPr lang="en-US" smtClean="0"/>
              <a:t>8/21/18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436C4CB-B354-D14E-A583-45EC66DE2B9B}" type="slidenum">
              <a:rPr lang="en-US" smtClean="0"/>
              <a:t>‹#›</a:t>
            </a:fld>
            <a:endParaRPr lang="en-US"/>
          </a:p>
        </p:txBody>
      </p:sp>
    </p:spTree>
    <p:extLst>
      <p:ext uri="{BB962C8B-B14F-4D97-AF65-F5344CB8AC3E}">
        <p14:creationId xmlns:p14="http://schemas.microsoft.com/office/powerpoint/2010/main" val="3627438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8A55A0B-F47C-2F44-9FC1-68FC00122A86}" type="datetimeFigureOut">
              <a:rPr lang="en-US" smtClean="0"/>
              <a:t>8/21/18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436C4CB-B354-D14E-A583-45EC66DE2B9B}" type="slidenum">
              <a:rPr lang="en-US" smtClean="0"/>
              <a:t>‹#›</a:t>
            </a:fld>
            <a:endParaRPr lang="en-US"/>
          </a:p>
        </p:txBody>
      </p:sp>
    </p:spTree>
    <p:extLst>
      <p:ext uri="{BB962C8B-B14F-4D97-AF65-F5344CB8AC3E}">
        <p14:creationId xmlns:p14="http://schemas.microsoft.com/office/powerpoint/2010/main" val="3437616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245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gradschool.wayne.edu/professional-developmen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hyperlink" Target="https://gradschool.wayne.edu/professional-development/micro-credentials"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gradschool.wayne.edu/publications"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hyperlink" Target="https://gradschool.wayne.edu/phd/phd_report_on_oral_examination_form.pdf" TargetMode="External"/><Relationship Id="rId13" Type="http://schemas.openxmlformats.org/officeDocument/2006/relationships/hyperlink" Target="https://gradschool.wayne.edu/phd/process" TargetMode="External"/><Relationship Id="rId3" Type="http://schemas.openxmlformats.org/officeDocument/2006/relationships/image" Target="../media/image7.tiff"/><Relationship Id="rId7" Type="http://schemas.openxmlformats.org/officeDocument/2006/relationships/hyperlink" Target="https://gradschool.wayne.edu/phd/phd_coursework_plan_of_work.pdf" TargetMode="External"/><Relationship Id="rId12" Type="http://schemas.openxmlformats.org/officeDocument/2006/relationships/hyperlink" Target="https://outlook.office.com/owa/?viewmodel=ReadMessageItem&amp;ItemID=AAMkADY1OGEzNjg5LTZjMWMtNGQ2Ni1hN2EzLWYxOTAzNTMwNzY3OQBGAAAAAADINDk+T7ZcQ7h3qj5xjEKGBwAZkp7QoidQSYPHEUNcsD4/AAEYGHcsAAAZkp7QoidQSYPHEUNcsD4/AAJIfPq3AAA=&amp;wid=56&amp;ispopout=1&amp;path=https://gradschool.wayne.edu/phd/time-extensio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gradschool.wayne.edu/postdoc/research-conduct" TargetMode="External"/><Relationship Id="rId11" Type="http://schemas.openxmlformats.org/officeDocument/2006/relationships/hyperlink" Target="https://gradschool.wayne.edu/phd/defense" TargetMode="External"/><Relationship Id="rId5" Type="http://schemas.openxmlformats.org/officeDocument/2006/relationships/hyperlink" Target="https://gradschool.wayne.edu/phd/annual-reviews" TargetMode="External"/><Relationship Id="rId10" Type="http://schemas.openxmlformats.org/officeDocument/2006/relationships/hyperlink" Target="https://gradschool.wayne.edu/phd/committee-and-prospectus" TargetMode="External"/><Relationship Id="rId4" Type="http://schemas.openxmlformats.org/officeDocument/2006/relationships/hyperlink" Target="https://gradschool.wayne.edu/phd/idp" TargetMode="External"/><Relationship Id="rId9" Type="http://schemas.openxmlformats.org/officeDocument/2006/relationships/hyperlink" Target="https://gradschool.wayne.edu/phd/candidacy" TargetMode="External"/><Relationship Id="rId14" Type="http://schemas.openxmlformats.org/officeDocument/2006/relationships/hyperlink" Target="https://gradschool.wayne.edu/phd/form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gradschool.wayne.edu/fundi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gradschool.wayne.edu/postdoc/research-conduc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gradschool.wayne.edu/phd/idp"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886D47-5566-9A49-A2E2-A8036B2EAE05}"/>
              </a:ext>
            </a:extLst>
          </p:cNvPr>
          <p:cNvPicPr>
            <a:picLocks noChangeAspect="1"/>
          </p:cNvPicPr>
          <p:nvPr/>
        </p:nvPicPr>
        <p:blipFill>
          <a:blip r:embed="rId2">
            <a:duotone>
              <a:schemeClr val="bg2">
                <a:shade val="45000"/>
                <a:satMod val="135000"/>
              </a:schemeClr>
              <a:prstClr val="white"/>
            </a:duotone>
            <a:alphaModFix amt="85000"/>
            <a:extLst>
              <a:ext uri="{BEBA8EAE-BF5A-486C-A8C5-ECC9F3942E4B}">
                <a14:imgProps xmlns:a14="http://schemas.microsoft.com/office/drawing/2010/main">
                  <a14:imgLayer>
                    <a14:imgEffect>
                      <a14:saturation sat="33000"/>
                    </a14:imgEffect>
                  </a14:imgLayer>
                </a14:imgProps>
              </a:ext>
            </a:extLst>
          </a:blip>
          <a:stretch>
            <a:fillRect/>
          </a:stretch>
        </p:blipFill>
        <p:spPr>
          <a:xfrm>
            <a:off x="0" y="1690628"/>
            <a:ext cx="9144000" cy="3314700"/>
          </a:xfrm>
          <a:prstGeom prst="rect">
            <a:avLst/>
          </a:prstGeom>
          <a:pattFill prst="narHorz">
            <a:fgClr>
              <a:srgbClr val="FFFFFF">
                <a:shade val="85000"/>
              </a:srgbClr>
            </a:fgClr>
            <a:bgClr>
              <a:schemeClr val="bg1"/>
            </a:bgClr>
          </a:pattFill>
          <a:effectLst>
            <a:outerShdw blurRad="50800" dist="50800" dir="5400000" algn="ctr" rotWithShape="0">
              <a:srgbClr val="000000">
                <a:alpha val="0"/>
              </a:srgbClr>
            </a:outerShdw>
            <a:reflection stA="0" endPos="65000" dist="50800" dir="5400000" sy="-100000" algn="bl" rotWithShape="0"/>
          </a:effectLst>
        </p:spPr>
      </p:pic>
      <p:pic>
        <p:nvPicPr>
          <p:cNvPr id="7" name="Picture 6">
            <a:extLst>
              <a:ext uri="{FF2B5EF4-FFF2-40B4-BE49-F238E27FC236}">
                <a16:creationId xmlns:a16="http://schemas.microsoft.com/office/drawing/2014/main" id="{BF433B92-B2C6-EE40-8827-AD3C83F7E6D7}"/>
              </a:ext>
            </a:extLst>
          </p:cNvPr>
          <p:cNvPicPr>
            <a:picLocks noChangeAspect="1"/>
          </p:cNvPicPr>
          <p:nvPr/>
        </p:nvPicPr>
        <p:blipFill>
          <a:blip r:embed="rId3"/>
          <a:stretch>
            <a:fillRect/>
          </a:stretch>
        </p:blipFill>
        <p:spPr>
          <a:xfrm>
            <a:off x="2669274" y="1370368"/>
            <a:ext cx="3805451" cy="4425278"/>
          </a:xfrm>
          <a:prstGeom prst="rect">
            <a:avLst/>
          </a:prstGeom>
        </p:spPr>
      </p:pic>
      <p:sp>
        <p:nvSpPr>
          <p:cNvPr id="8" name="Rectangle 7">
            <a:extLst>
              <a:ext uri="{FF2B5EF4-FFF2-40B4-BE49-F238E27FC236}">
                <a16:creationId xmlns:a16="http://schemas.microsoft.com/office/drawing/2014/main" id="{ABDE77D6-8FF5-AC43-86B1-57A9F4983D93}"/>
              </a:ext>
            </a:extLst>
          </p:cNvPr>
          <p:cNvSpPr/>
          <p:nvPr/>
        </p:nvSpPr>
        <p:spPr>
          <a:xfrm>
            <a:off x="1409920" y="710109"/>
            <a:ext cx="6324168" cy="769441"/>
          </a:xfrm>
          <a:prstGeom prst="rect">
            <a:avLst/>
          </a:prstGeom>
          <a:noFill/>
        </p:spPr>
        <p:txBody>
          <a:bodyPr wrap="none" lIns="91440" tIns="45720" rIns="91440" bIns="45720">
            <a:spAutoFit/>
          </a:bodyPr>
          <a:lstStyle/>
          <a:p>
            <a:pPr algn="ctr"/>
            <a:r>
              <a:rPr lang="en-US" sz="4400" b="0" cap="none" spc="0" dirty="0">
                <a:ln w="0"/>
                <a:solidFill>
                  <a:srgbClr val="003D01"/>
                </a:solidFill>
                <a:effectLst>
                  <a:outerShdw blurRad="38100" dist="19050" dir="2700000" algn="tl" rotWithShape="0">
                    <a:schemeClr val="dk1">
                      <a:alpha val="40000"/>
                    </a:schemeClr>
                  </a:outerShdw>
                </a:effectLst>
                <a:latin typeface="Times" pitchFamily="2" charset="0"/>
              </a:rPr>
              <a:t>Graduate School Overview</a:t>
            </a:r>
          </a:p>
        </p:txBody>
      </p:sp>
    </p:spTree>
    <p:extLst>
      <p:ext uri="{BB962C8B-B14F-4D97-AF65-F5344CB8AC3E}">
        <p14:creationId xmlns:p14="http://schemas.microsoft.com/office/powerpoint/2010/main" val="3854523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1B973E-4E8A-9448-A229-94E78F13EE8B}"/>
              </a:ext>
            </a:extLst>
          </p:cNvPr>
          <p:cNvSpPr>
            <a:spLocks noGrp="1"/>
          </p:cNvSpPr>
          <p:nvPr>
            <p:ph idx="1"/>
          </p:nvPr>
        </p:nvSpPr>
        <p:spPr>
          <a:xfrm>
            <a:off x="455611" y="1386653"/>
            <a:ext cx="8231187" cy="969496"/>
          </a:xfrm>
        </p:spPr>
        <p:txBody>
          <a:bodyPr/>
          <a:lstStyle/>
          <a:p>
            <a:pPr marL="0" indent="0">
              <a:buNone/>
            </a:pPr>
            <a:r>
              <a:rPr lang="en-US" sz="1500" dirty="0">
                <a:latin typeface="Times" pitchFamily="2" charset="0"/>
              </a:rPr>
              <a:t>The Graduate School promotes exploration in a variety of careers and provides a range of professional development opportunities for graduate students and postdoctoral scholars as they prepare for these careers and goals. </a:t>
            </a:r>
          </a:p>
          <a:p>
            <a:pPr marL="0" indent="0">
              <a:buNone/>
            </a:pPr>
            <a:endParaRPr lang="en-US" sz="1500" dirty="0">
              <a:latin typeface="Times" pitchFamily="2" charset="0"/>
            </a:endParaRPr>
          </a:p>
          <a:p>
            <a:pPr marL="0" indent="0">
              <a:buNone/>
            </a:pPr>
            <a:endParaRPr lang="en-US" sz="1500" dirty="0">
              <a:latin typeface="Times" pitchFamily="2" charset="0"/>
            </a:endParaRPr>
          </a:p>
          <a:p>
            <a:pPr marL="0" indent="0">
              <a:buNone/>
            </a:pPr>
            <a:endParaRPr lang="en-US" dirty="0"/>
          </a:p>
        </p:txBody>
      </p:sp>
      <p:sp>
        <p:nvSpPr>
          <p:cNvPr id="4" name="Rectangle 3">
            <a:extLst>
              <a:ext uri="{FF2B5EF4-FFF2-40B4-BE49-F238E27FC236}">
                <a16:creationId xmlns:a16="http://schemas.microsoft.com/office/drawing/2014/main" id="{2275A311-8154-F44E-BB24-84586FB6D365}"/>
              </a:ext>
            </a:extLst>
          </p:cNvPr>
          <p:cNvSpPr/>
          <p:nvPr/>
        </p:nvSpPr>
        <p:spPr>
          <a:xfrm>
            <a:off x="1315484" y="329743"/>
            <a:ext cx="6511442" cy="1077218"/>
          </a:xfrm>
          <a:prstGeom prst="rect">
            <a:avLst/>
          </a:prstGeom>
          <a:noFill/>
        </p:spPr>
        <p:txBody>
          <a:bodyPr wrap="square" lIns="91440" tIns="45720" rIns="91440" bIns="45720">
            <a:spAutoFit/>
          </a:bodyPr>
          <a:lstStyle/>
          <a:p>
            <a:pPr algn="ctr"/>
            <a:r>
              <a:rPr lang="en-US" sz="3200" cap="none" spc="0" dirty="0">
                <a:ln w="0"/>
                <a:solidFill>
                  <a:schemeClr val="tx1"/>
                </a:solidFill>
                <a:effectLst>
                  <a:outerShdw blurRad="38100" dist="19050" dir="2700000" algn="tl" rotWithShape="0">
                    <a:schemeClr val="dk1">
                      <a:alpha val="40000"/>
                    </a:schemeClr>
                  </a:outerShdw>
                </a:effectLst>
                <a:latin typeface="Times" pitchFamily="2" charset="0"/>
              </a:rPr>
              <a:t>Graduate and Postdoctoral Professional Development Series</a:t>
            </a:r>
          </a:p>
        </p:txBody>
      </p:sp>
      <p:sp>
        <p:nvSpPr>
          <p:cNvPr id="9" name="TextBox 8">
            <a:extLst>
              <a:ext uri="{FF2B5EF4-FFF2-40B4-BE49-F238E27FC236}">
                <a16:creationId xmlns:a16="http://schemas.microsoft.com/office/drawing/2014/main" id="{C6FB715D-F2D6-F940-9853-EA744B8D8C8D}"/>
              </a:ext>
            </a:extLst>
          </p:cNvPr>
          <p:cNvSpPr txBox="1"/>
          <p:nvPr/>
        </p:nvSpPr>
        <p:spPr>
          <a:xfrm>
            <a:off x="455611" y="2184096"/>
            <a:ext cx="8051781" cy="1015663"/>
          </a:xfrm>
          <a:prstGeom prst="rect">
            <a:avLst/>
          </a:prstGeom>
          <a:noFill/>
        </p:spPr>
        <p:txBody>
          <a:bodyPr wrap="square" rtlCol="0">
            <a:spAutoFit/>
          </a:bodyPr>
          <a:lstStyle/>
          <a:p>
            <a:r>
              <a:rPr lang="en-US" sz="1500" dirty="0">
                <a:latin typeface="Times" pitchFamily="2" charset="0"/>
              </a:rPr>
              <a:t>Our Graduate and Postdoctoral Professional Development (GPPD) seminar series covers a range of topics that are of interest to trainees including abstract writing, job search skills, poster presentation skills, and career opportunities. This annual series is organized by nationally recognized core competencies.</a:t>
            </a:r>
          </a:p>
        </p:txBody>
      </p:sp>
      <p:sp>
        <p:nvSpPr>
          <p:cNvPr id="10" name="TextBox 9">
            <a:extLst>
              <a:ext uri="{FF2B5EF4-FFF2-40B4-BE49-F238E27FC236}">
                <a16:creationId xmlns:a16="http://schemas.microsoft.com/office/drawing/2014/main" id="{23A619D4-66DE-564C-B4C3-FF77C130CFEA}"/>
              </a:ext>
            </a:extLst>
          </p:cNvPr>
          <p:cNvSpPr txBox="1"/>
          <p:nvPr/>
        </p:nvSpPr>
        <p:spPr>
          <a:xfrm>
            <a:off x="455611" y="4353921"/>
            <a:ext cx="3063834" cy="784830"/>
          </a:xfrm>
          <a:prstGeom prst="rect">
            <a:avLst/>
          </a:prstGeom>
          <a:noFill/>
        </p:spPr>
        <p:txBody>
          <a:bodyPr wrap="square" rtlCol="0">
            <a:spAutoFit/>
          </a:bodyPr>
          <a:lstStyle/>
          <a:p>
            <a:r>
              <a:rPr lang="en-US" sz="1500" dirty="0">
                <a:latin typeface="Times" pitchFamily="2" charset="0"/>
              </a:rPr>
              <a:t>For more information, visit: </a:t>
            </a:r>
            <a:r>
              <a:rPr lang="en-US" sz="1500" dirty="0">
                <a:latin typeface="Times" pitchFamily="2" charset="0"/>
                <a:hlinkClick r:id="rId2"/>
              </a:rPr>
              <a:t>https://gradschool.wayne.edu/professional-development</a:t>
            </a:r>
            <a:endParaRPr lang="en-US" sz="1500" dirty="0">
              <a:latin typeface="Times" pitchFamily="2" charset="0"/>
            </a:endParaRPr>
          </a:p>
        </p:txBody>
      </p:sp>
      <p:pic>
        <p:nvPicPr>
          <p:cNvPr id="14" name="Picture 13">
            <a:extLst>
              <a:ext uri="{FF2B5EF4-FFF2-40B4-BE49-F238E27FC236}">
                <a16:creationId xmlns:a16="http://schemas.microsoft.com/office/drawing/2014/main" id="{C01A2FCC-E9D6-B24B-8CC9-D8C215A85BA9}"/>
              </a:ext>
            </a:extLst>
          </p:cNvPr>
          <p:cNvPicPr>
            <a:picLocks noChangeAspect="1"/>
          </p:cNvPicPr>
          <p:nvPr/>
        </p:nvPicPr>
        <p:blipFill>
          <a:blip r:embed="rId3"/>
          <a:stretch>
            <a:fillRect/>
          </a:stretch>
        </p:blipFill>
        <p:spPr>
          <a:xfrm>
            <a:off x="4780344" y="3187833"/>
            <a:ext cx="4031778" cy="3281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E805EBCC-AE28-7C41-A5A0-10FDCF53EEF5}"/>
              </a:ext>
            </a:extLst>
          </p:cNvPr>
          <p:cNvSpPr txBox="1"/>
          <p:nvPr/>
        </p:nvSpPr>
        <p:spPr>
          <a:xfrm>
            <a:off x="455611" y="3315175"/>
            <a:ext cx="3908045" cy="923330"/>
          </a:xfrm>
          <a:prstGeom prst="rect">
            <a:avLst/>
          </a:prstGeom>
          <a:noFill/>
        </p:spPr>
        <p:txBody>
          <a:bodyPr wrap="square" rtlCol="0">
            <a:spAutoFit/>
          </a:bodyPr>
          <a:lstStyle/>
          <a:p>
            <a:pPr algn="ctr"/>
            <a:r>
              <a:rPr lang="en-US" b="1" dirty="0">
                <a:latin typeface="Times" pitchFamily="2" charset="0"/>
              </a:rPr>
              <a:t>136% increase in GPPD seminar attendance between 2016-17 and 2017-18</a:t>
            </a:r>
          </a:p>
        </p:txBody>
      </p:sp>
    </p:spTree>
    <p:extLst>
      <p:ext uri="{BB962C8B-B14F-4D97-AF65-F5344CB8AC3E}">
        <p14:creationId xmlns:p14="http://schemas.microsoft.com/office/powerpoint/2010/main" val="1346497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0E9146-CB77-3540-8FC6-D72DC72FF60D}"/>
              </a:ext>
            </a:extLst>
          </p:cNvPr>
          <p:cNvSpPr>
            <a:spLocks noGrp="1"/>
          </p:cNvSpPr>
          <p:nvPr>
            <p:ph idx="1"/>
          </p:nvPr>
        </p:nvSpPr>
        <p:spPr>
          <a:xfrm>
            <a:off x="95003" y="1084222"/>
            <a:ext cx="8870867" cy="5041941"/>
          </a:xfrm>
        </p:spPr>
        <p:txBody>
          <a:bodyPr/>
          <a:lstStyle/>
          <a:p>
            <a:r>
              <a:rPr lang="en-US" sz="1400" dirty="0">
                <a:latin typeface="Times" pitchFamily="2" charset="0"/>
              </a:rPr>
              <a:t>The Graduate School has identified five core competency areas that are critical to successful degree completion, scholarly and creative contributions and leadership roles across diverse career paths:</a:t>
            </a:r>
          </a:p>
          <a:p>
            <a:pPr marL="0" indent="0">
              <a:buNone/>
            </a:pPr>
            <a:endParaRPr lang="en-US" sz="1400" dirty="0">
              <a:latin typeface="Times" pitchFamily="2" charset="0"/>
            </a:endParaRPr>
          </a:p>
          <a:p>
            <a:pPr marL="0" indent="0">
              <a:buNone/>
            </a:pPr>
            <a:endParaRPr lang="en-US" sz="1400" dirty="0">
              <a:latin typeface="Times" pitchFamily="2" charset="0"/>
            </a:endParaRPr>
          </a:p>
          <a:p>
            <a:pPr marL="0" indent="0">
              <a:buNone/>
            </a:pPr>
            <a:endParaRPr lang="en-US" sz="1400" dirty="0">
              <a:latin typeface="Times" pitchFamily="2" charset="0"/>
            </a:endParaRPr>
          </a:p>
          <a:p>
            <a:pPr marL="0" indent="0">
              <a:buNone/>
            </a:pPr>
            <a:endParaRPr lang="en-US" sz="1400" dirty="0">
              <a:latin typeface="Times" pitchFamily="2" charset="0"/>
            </a:endParaRPr>
          </a:p>
          <a:p>
            <a:endParaRPr lang="en-US" sz="1400" dirty="0">
              <a:latin typeface="Times" pitchFamily="2" charset="0"/>
            </a:endParaRPr>
          </a:p>
          <a:p>
            <a:endParaRPr lang="en-US" sz="1400" dirty="0">
              <a:latin typeface="Times" pitchFamily="2" charset="0"/>
            </a:endParaRPr>
          </a:p>
          <a:p>
            <a:endParaRPr lang="en-US" sz="1400" dirty="0">
              <a:latin typeface="Times" pitchFamily="2" charset="0"/>
            </a:endParaRPr>
          </a:p>
          <a:p>
            <a:endParaRPr lang="en-US" sz="1400" dirty="0">
              <a:latin typeface="Times" pitchFamily="2" charset="0"/>
            </a:endParaRPr>
          </a:p>
          <a:p>
            <a:r>
              <a:rPr lang="en-US" sz="1400" dirty="0">
                <a:latin typeface="Times" pitchFamily="2" charset="0"/>
              </a:rPr>
              <a:t>A micro-credential, also called a digital badge, is a tool for showcasing the skills and experience that may not be readily apparent by reading an academic transcript, resume or CV. These badges are shareable via social media and professional websites. </a:t>
            </a:r>
          </a:p>
          <a:p>
            <a:r>
              <a:rPr lang="en-US" sz="1400" dirty="0">
                <a:latin typeface="Times" pitchFamily="2" charset="0"/>
              </a:rPr>
              <a:t>Micro-credentials in each of the areas above are issued to graduate students and postdoctoral scholars who participate in various professional development seminars, workshops and activities, and demonstrate mastery of skills within each category as evaluated by expert faculty and facilitators. For more information visit </a:t>
            </a:r>
            <a:r>
              <a:rPr lang="en-US" sz="1400" dirty="0">
                <a:latin typeface="Times" pitchFamily="2" charset="0"/>
                <a:hlinkClick r:id="rId2"/>
              </a:rPr>
              <a:t>https://gradschool.wayne.edu/professional-development/micro-credentials</a:t>
            </a:r>
            <a:endParaRPr lang="en-US" sz="1400" dirty="0">
              <a:latin typeface="Times" pitchFamily="2" charset="0"/>
            </a:endParaRPr>
          </a:p>
          <a:p>
            <a:pPr marL="0" indent="0">
              <a:buNone/>
            </a:pPr>
            <a:endParaRPr lang="en-US" sz="1500" dirty="0">
              <a:latin typeface="Times" pitchFamily="2" charset="0"/>
            </a:endParaRPr>
          </a:p>
          <a:p>
            <a:pPr marL="0" indent="0">
              <a:buNone/>
            </a:pPr>
            <a:endParaRPr lang="en-US" dirty="0"/>
          </a:p>
        </p:txBody>
      </p:sp>
      <p:sp>
        <p:nvSpPr>
          <p:cNvPr id="4" name="Rectangle 3">
            <a:extLst>
              <a:ext uri="{FF2B5EF4-FFF2-40B4-BE49-F238E27FC236}">
                <a16:creationId xmlns:a16="http://schemas.microsoft.com/office/drawing/2014/main" id="{C0A1DA8F-851E-8842-826A-F0EBEB73EBC4}"/>
              </a:ext>
            </a:extLst>
          </p:cNvPr>
          <p:cNvSpPr/>
          <p:nvPr/>
        </p:nvSpPr>
        <p:spPr>
          <a:xfrm>
            <a:off x="2035087" y="361596"/>
            <a:ext cx="5073825"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latin typeface="Times" pitchFamily="2" charset="0"/>
              </a:rPr>
              <a:t>Micro-Credentialing Program</a:t>
            </a:r>
          </a:p>
        </p:txBody>
      </p:sp>
      <p:pic>
        <p:nvPicPr>
          <p:cNvPr id="9" name="Content Placeholder 3">
            <a:extLst>
              <a:ext uri="{FF2B5EF4-FFF2-40B4-BE49-F238E27FC236}">
                <a16:creationId xmlns:a16="http://schemas.microsoft.com/office/drawing/2014/main" id="{5732906C-DC02-1942-984E-254470CC7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60" y="1619151"/>
            <a:ext cx="2020825" cy="2020825"/>
          </a:xfrm>
          <a:prstGeom prst="rect">
            <a:avLst/>
          </a:prstGeom>
        </p:spPr>
      </p:pic>
      <p:pic>
        <p:nvPicPr>
          <p:cNvPr id="10" name="Picture 9">
            <a:extLst>
              <a:ext uri="{FF2B5EF4-FFF2-40B4-BE49-F238E27FC236}">
                <a16:creationId xmlns:a16="http://schemas.microsoft.com/office/drawing/2014/main" id="{1ABF1300-294E-EA45-8B3F-C241D8A46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5718" y="1644366"/>
            <a:ext cx="1960826" cy="1960826"/>
          </a:xfrm>
          <a:prstGeom prst="rect">
            <a:avLst/>
          </a:prstGeom>
        </p:spPr>
      </p:pic>
      <p:pic>
        <p:nvPicPr>
          <p:cNvPr id="11" name="Picture 10">
            <a:extLst>
              <a:ext uri="{FF2B5EF4-FFF2-40B4-BE49-F238E27FC236}">
                <a16:creationId xmlns:a16="http://schemas.microsoft.com/office/drawing/2014/main" id="{03624F87-C662-E74B-8A9E-ED80AC69B2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993" y="1607695"/>
            <a:ext cx="2068760" cy="2068760"/>
          </a:xfrm>
          <a:prstGeom prst="rect">
            <a:avLst/>
          </a:prstGeom>
        </p:spPr>
      </p:pic>
      <p:pic>
        <p:nvPicPr>
          <p:cNvPr id="12" name="Picture 11">
            <a:extLst>
              <a:ext uri="{FF2B5EF4-FFF2-40B4-BE49-F238E27FC236}">
                <a16:creationId xmlns:a16="http://schemas.microsoft.com/office/drawing/2014/main" id="{5100072C-0AF6-AF43-ABBD-0C9369FD5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6052" y="1633512"/>
            <a:ext cx="2017126" cy="2017126"/>
          </a:xfrm>
          <a:prstGeom prst="rect">
            <a:avLst/>
          </a:prstGeom>
        </p:spPr>
      </p:pic>
      <p:pic>
        <p:nvPicPr>
          <p:cNvPr id="13" name="Picture 12">
            <a:extLst>
              <a:ext uri="{FF2B5EF4-FFF2-40B4-BE49-F238E27FC236}">
                <a16:creationId xmlns:a16="http://schemas.microsoft.com/office/drawing/2014/main" id="{844F32A0-ABA4-D34D-B1C1-BDF033C0B1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1527" y="1644365"/>
            <a:ext cx="1991911" cy="1991911"/>
          </a:xfrm>
          <a:prstGeom prst="rect">
            <a:avLst/>
          </a:prstGeom>
        </p:spPr>
      </p:pic>
      <p:sp>
        <p:nvSpPr>
          <p:cNvPr id="2" name="TextBox 1">
            <a:extLst>
              <a:ext uri="{FF2B5EF4-FFF2-40B4-BE49-F238E27FC236}">
                <a16:creationId xmlns:a16="http://schemas.microsoft.com/office/drawing/2014/main" id="{5E348540-006D-7F42-95F2-1FB1442D2B9E}"/>
              </a:ext>
            </a:extLst>
          </p:cNvPr>
          <p:cNvSpPr txBox="1"/>
          <p:nvPr/>
        </p:nvSpPr>
        <p:spPr>
          <a:xfrm>
            <a:off x="4109013" y="5370653"/>
            <a:ext cx="4724425" cy="646331"/>
          </a:xfrm>
          <a:prstGeom prst="rect">
            <a:avLst/>
          </a:prstGeom>
          <a:noFill/>
        </p:spPr>
        <p:txBody>
          <a:bodyPr wrap="square" rtlCol="0">
            <a:spAutoFit/>
          </a:bodyPr>
          <a:lstStyle/>
          <a:p>
            <a:pPr algn="ctr"/>
            <a:r>
              <a:rPr lang="en-US" b="1" dirty="0">
                <a:latin typeface="Times" pitchFamily="2" charset="0"/>
              </a:rPr>
              <a:t>70% increase in micro-credentials awarded between 2016-17 and 2017-18 </a:t>
            </a:r>
          </a:p>
        </p:txBody>
      </p:sp>
    </p:spTree>
    <p:extLst>
      <p:ext uri="{BB962C8B-B14F-4D97-AF65-F5344CB8AC3E}">
        <p14:creationId xmlns:p14="http://schemas.microsoft.com/office/powerpoint/2010/main" val="111264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AAC452-48FA-AB42-B878-292063458099}"/>
              </a:ext>
            </a:extLst>
          </p:cNvPr>
          <p:cNvSpPr>
            <a:spLocks noGrp="1"/>
          </p:cNvSpPr>
          <p:nvPr>
            <p:ph idx="1"/>
          </p:nvPr>
        </p:nvSpPr>
        <p:spPr>
          <a:xfrm>
            <a:off x="457200" y="923307"/>
            <a:ext cx="8229600" cy="4525963"/>
          </a:xfrm>
        </p:spPr>
        <p:txBody>
          <a:bodyPr/>
          <a:lstStyle/>
          <a:p>
            <a:pPr marL="0" indent="0">
              <a:buNone/>
            </a:pPr>
            <a:endParaRPr lang="en-US" sz="2400" dirty="0">
              <a:latin typeface="Times" pitchFamily="2" charset="0"/>
            </a:endParaRPr>
          </a:p>
          <a:p>
            <a:pPr marL="0" indent="0">
              <a:buNone/>
            </a:pPr>
            <a:endParaRPr lang="en-US" sz="2400" dirty="0">
              <a:latin typeface="Times" pitchFamily="2" charset="0"/>
            </a:endParaRPr>
          </a:p>
          <a:p>
            <a:r>
              <a:rPr lang="en-US" sz="1800" dirty="0">
                <a:latin typeface="Times" pitchFamily="2" charset="0"/>
              </a:rPr>
              <a:t>55 graduate certificates with 300 students </a:t>
            </a:r>
          </a:p>
          <a:p>
            <a:r>
              <a:rPr lang="en-US" sz="1800" dirty="0">
                <a:latin typeface="Times" pitchFamily="2" charset="0"/>
              </a:rPr>
              <a:t>71 doctoral programs with 1,680 students </a:t>
            </a:r>
          </a:p>
          <a:p>
            <a:r>
              <a:rPr lang="en-US" sz="1800" dirty="0">
                <a:latin typeface="Times" pitchFamily="2" charset="0"/>
              </a:rPr>
              <a:t>114 master’s programs with 5,642 students </a:t>
            </a:r>
          </a:p>
          <a:p>
            <a:r>
              <a:rPr lang="en-US" sz="1800" dirty="0">
                <a:latin typeface="Times" pitchFamily="2" charset="0"/>
              </a:rPr>
              <a:t>116 postdoctoral scholars</a:t>
            </a:r>
          </a:p>
          <a:p>
            <a:r>
              <a:rPr lang="en-US" sz="1800" dirty="0">
                <a:latin typeface="Times" pitchFamily="2" charset="0"/>
              </a:rPr>
              <a:t>810 graduate faculty with an appointment via the Graduate School </a:t>
            </a:r>
          </a:p>
        </p:txBody>
      </p:sp>
      <p:pic>
        <p:nvPicPr>
          <p:cNvPr id="7" name="Picture 6">
            <a:extLst>
              <a:ext uri="{FF2B5EF4-FFF2-40B4-BE49-F238E27FC236}">
                <a16:creationId xmlns:a16="http://schemas.microsoft.com/office/drawing/2014/main" id="{E55D5464-DB30-1C4C-809D-38B6C1F69248}"/>
              </a:ext>
            </a:extLst>
          </p:cNvPr>
          <p:cNvPicPr>
            <a:picLocks noChangeAspect="1"/>
          </p:cNvPicPr>
          <p:nvPr/>
        </p:nvPicPr>
        <p:blipFill>
          <a:blip r:embed="rId2"/>
          <a:stretch>
            <a:fillRect/>
          </a:stretch>
        </p:blipFill>
        <p:spPr>
          <a:xfrm>
            <a:off x="2532499" y="3725840"/>
            <a:ext cx="6358042" cy="2304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FF78850C-59B2-6149-B2B0-7F11D86399D8}"/>
              </a:ext>
            </a:extLst>
          </p:cNvPr>
          <p:cNvSpPr/>
          <p:nvPr/>
        </p:nvSpPr>
        <p:spPr>
          <a:xfrm>
            <a:off x="457200" y="385578"/>
            <a:ext cx="3333990" cy="1200329"/>
          </a:xfrm>
          <a:prstGeom prst="rect">
            <a:avLst/>
          </a:prstGeom>
          <a:noFill/>
        </p:spPr>
        <p:txBody>
          <a:bodyPr wrap="none" lIns="91440" tIns="45720" rIns="91440" bIns="45720">
            <a:spAutoFit/>
          </a:bodyPr>
          <a:lstStyle/>
          <a:p>
            <a:r>
              <a:rPr lang="en-US" sz="2400" b="1" cap="none" spc="0" dirty="0">
                <a:ln w="0"/>
                <a:solidFill>
                  <a:schemeClr val="tx1"/>
                </a:solidFill>
                <a:effectLst>
                  <a:outerShdw blurRad="38100" dist="19050" dir="2700000" algn="tl" rotWithShape="0">
                    <a:schemeClr val="dk1">
                      <a:alpha val="40000"/>
                    </a:schemeClr>
                  </a:outerShdw>
                </a:effectLst>
                <a:latin typeface="Times" pitchFamily="2" charset="0"/>
              </a:rPr>
              <a:t>11 Schools and Colleges</a:t>
            </a:r>
          </a:p>
          <a:p>
            <a:r>
              <a:rPr lang="en-US" sz="2400" b="1" cap="none" spc="0" dirty="0">
                <a:ln w="0"/>
                <a:solidFill>
                  <a:schemeClr val="tx1"/>
                </a:solidFill>
                <a:effectLst>
                  <a:outerShdw blurRad="38100" dist="19050" dir="2700000" algn="tl" rotWithShape="0">
                    <a:schemeClr val="dk1">
                      <a:alpha val="40000"/>
                    </a:schemeClr>
                  </a:outerShdw>
                </a:effectLst>
                <a:latin typeface="Times" pitchFamily="2" charset="0"/>
              </a:rPr>
              <a:t>240 graduate programs </a:t>
            </a:r>
          </a:p>
          <a:p>
            <a:r>
              <a:rPr lang="en-US" sz="2400" b="1" cap="none" spc="0" dirty="0">
                <a:ln w="0"/>
                <a:solidFill>
                  <a:schemeClr val="tx1"/>
                </a:solidFill>
                <a:effectLst>
                  <a:outerShdw blurRad="38100" dist="19050" dir="2700000" algn="tl" rotWithShape="0">
                    <a:schemeClr val="dk1">
                      <a:alpha val="40000"/>
                    </a:schemeClr>
                  </a:outerShdw>
                </a:effectLst>
                <a:latin typeface="Times" pitchFamily="2" charset="0"/>
              </a:rPr>
              <a:t>7,622 students </a:t>
            </a:r>
            <a:endParaRPr lang="en-US" sz="2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0498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73AA1-5A36-5E45-9E70-08BA2989C798}"/>
              </a:ext>
            </a:extLst>
          </p:cNvPr>
          <p:cNvSpPr>
            <a:spLocks noGrp="1"/>
          </p:cNvSpPr>
          <p:nvPr>
            <p:ph type="title"/>
          </p:nvPr>
        </p:nvSpPr>
        <p:spPr>
          <a:xfrm>
            <a:off x="457200" y="212768"/>
            <a:ext cx="8229600" cy="535590"/>
          </a:xfrm>
        </p:spPr>
        <p:txBody>
          <a:bodyPr/>
          <a:lstStyle/>
          <a:p>
            <a:r>
              <a:rPr lang="en-US" sz="2400" dirty="0">
                <a:latin typeface="Times" pitchFamily="2" charset="0"/>
              </a:rPr>
              <a:t>Demographics</a:t>
            </a:r>
          </a:p>
        </p:txBody>
      </p:sp>
      <p:pic>
        <p:nvPicPr>
          <p:cNvPr id="10" name="Picture 9">
            <a:extLst>
              <a:ext uri="{FF2B5EF4-FFF2-40B4-BE49-F238E27FC236}">
                <a16:creationId xmlns:a16="http://schemas.microsoft.com/office/drawing/2014/main" id="{EA67279A-494B-3248-A9F8-504CA40ACCD8}"/>
              </a:ext>
            </a:extLst>
          </p:cNvPr>
          <p:cNvPicPr>
            <a:picLocks noChangeAspect="1"/>
          </p:cNvPicPr>
          <p:nvPr/>
        </p:nvPicPr>
        <p:blipFill>
          <a:blip r:embed="rId2"/>
          <a:stretch>
            <a:fillRect/>
          </a:stretch>
        </p:blipFill>
        <p:spPr>
          <a:xfrm>
            <a:off x="2327096" y="618722"/>
            <a:ext cx="4489807" cy="3070548"/>
          </a:xfrm>
          <a:prstGeom prst="rect">
            <a:avLst/>
          </a:prstGeom>
        </p:spPr>
      </p:pic>
      <p:pic>
        <p:nvPicPr>
          <p:cNvPr id="12" name="Picture 11">
            <a:extLst>
              <a:ext uri="{FF2B5EF4-FFF2-40B4-BE49-F238E27FC236}">
                <a16:creationId xmlns:a16="http://schemas.microsoft.com/office/drawing/2014/main" id="{7ACF5247-B403-1546-BFE0-AC4B6124C628}"/>
              </a:ext>
            </a:extLst>
          </p:cNvPr>
          <p:cNvPicPr>
            <a:picLocks noChangeAspect="1"/>
          </p:cNvPicPr>
          <p:nvPr/>
        </p:nvPicPr>
        <p:blipFill>
          <a:blip r:embed="rId3"/>
          <a:stretch>
            <a:fillRect/>
          </a:stretch>
        </p:blipFill>
        <p:spPr>
          <a:xfrm>
            <a:off x="2172983" y="3933346"/>
            <a:ext cx="4798031" cy="1970538"/>
          </a:xfrm>
          <a:prstGeom prst="rect">
            <a:avLst/>
          </a:prstGeom>
        </p:spPr>
      </p:pic>
      <p:cxnSp>
        <p:nvCxnSpPr>
          <p:cNvPr id="14" name="Straight Connector 13">
            <a:extLst>
              <a:ext uri="{FF2B5EF4-FFF2-40B4-BE49-F238E27FC236}">
                <a16:creationId xmlns:a16="http://schemas.microsoft.com/office/drawing/2014/main" id="{E508D01D-CBB4-4842-9588-655B6727B080}"/>
              </a:ext>
            </a:extLst>
          </p:cNvPr>
          <p:cNvCxnSpPr/>
          <p:nvPr/>
        </p:nvCxnSpPr>
        <p:spPr>
          <a:xfrm>
            <a:off x="308225" y="3812560"/>
            <a:ext cx="8378575" cy="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7945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035AF-84BC-F848-BB5B-D96E428F2DFC}"/>
              </a:ext>
            </a:extLst>
          </p:cNvPr>
          <p:cNvSpPr>
            <a:spLocks noGrp="1"/>
          </p:cNvSpPr>
          <p:nvPr>
            <p:ph type="title"/>
          </p:nvPr>
        </p:nvSpPr>
        <p:spPr>
          <a:xfrm>
            <a:off x="457200" y="274638"/>
            <a:ext cx="8229600" cy="629488"/>
          </a:xfrm>
        </p:spPr>
        <p:txBody>
          <a:bodyPr/>
          <a:lstStyle/>
          <a:p>
            <a:r>
              <a:rPr lang="en-US" sz="3200" dirty="0">
                <a:latin typeface="Times" pitchFamily="2" charset="0"/>
              </a:rPr>
              <a:t>$23.5 million in grants</a:t>
            </a:r>
          </a:p>
        </p:txBody>
      </p:sp>
      <p:sp>
        <p:nvSpPr>
          <p:cNvPr id="3" name="Content Placeholder 2">
            <a:extLst>
              <a:ext uri="{FF2B5EF4-FFF2-40B4-BE49-F238E27FC236}">
                <a16:creationId xmlns:a16="http://schemas.microsoft.com/office/drawing/2014/main" id="{7FDFE873-E994-E64E-8892-09ACF180EC46}"/>
              </a:ext>
            </a:extLst>
          </p:cNvPr>
          <p:cNvSpPr>
            <a:spLocks noGrp="1"/>
          </p:cNvSpPr>
          <p:nvPr>
            <p:ph sz="half" idx="1"/>
          </p:nvPr>
        </p:nvSpPr>
        <p:spPr>
          <a:xfrm>
            <a:off x="457200" y="904126"/>
            <a:ext cx="4038600" cy="5222037"/>
          </a:xfrm>
        </p:spPr>
        <p:txBody>
          <a:bodyPr/>
          <a:lstStyle/>
          <a:p>
            <a:pPr marL="0" indent="0">
              <a:buNone/>
            </a:pPr>
            <a:r>
              <a:rPr lang="en-US" sz="1200" dirty="0">
                <a:latin typeface="Times" pitchFamily="2" charset="0"/>
              </a:rPr>
              <a:t>$21.2 million | </a:t>
            </a:r>
            <a:r>
              <a:rPr lang="en-US" sz="1200" b="1" dirty="0" err="1">
                <a:latin typeface="Times" pitchFamily="2" charset="0"/>
              </a:rPr>
              <a:t>ReBUILDetroit</a:t>
            </a:r>
            <a:r>
              <a:rPr lang="en-US" sz="1200" b="1" dirty="0">
                <a:latin typeface="Times" pitchFamily="2" charset="0"/>
              </a:rPr>
              <a:t> </a:t>
            </a:r>
            <a:r>
              <a:rPr lang="en-US" sz="1200" dirty="0">
                <a:latin typeface="Times" pitchFamily="2" charset="0"/>
              </a:rPr>
              <a:t>until Sept. 29, 2019 </a:t>
            </a:r>
            <a:endParaRPr lang="en-US" sz="1200" b="1" dirty="0">
              <a:latin typeface="Times" pitchFamily="2" charset="0"/>
            </a:endParaRPr>
          </a:p>
          <a:p>
            <a:pPr marL="0" indent="0">
              <a:buNone/>
            </a:pPr>
            <a:r>
              <a:rPr lang="en-US" sz="1200" dirty="0">
                <a:latin typeface="Times" pitchFamily="2" charset="0"/>
              </a:rPr>
              <a:t>NIH/NIGMS and NIH Office of Director: Linked Awards</a:t>
            </a:r>
          </a:p>
          <a:p>
            <a:pPr marL="0" indent="0">
              <a:buNone/>
            </a:pPr>
            <a:r>
              <a:rPr lang="en-US" sz="1200" i="1" dirty="0">
                <a:latin typeface="Times" pitchFamily="2" charset="0"/>
              </a:rPr>
              <a:t>Goal</a:t>
            </a:r>
            <a:r>
              <a:rPr lang="en-US" sz="1200" dirty="0">
                <a:latin typeface="Times" pitchFamily="2" charset="0"/>
              </a:rPr>
              <a:t>: enrich the depth and diversity of perspectives in biomedical research in urban Detroit </a:t>
            </a:r>
          </a:p>
          <a:p>
            <a:pPr marL="0" indent="0">
              <a:buNone/>
            </a:pPr>
            <a:r>
              <a:rPr lang="en-US" sz="1200" dirty="0">
                <a:latin typeface="Times" pitchFamily="2" charset="0"/>
              </a:rPr>
              <a:t>PI Ambika Mathur and Katherine Snyder </a:t>
            </a:r>
          </a:p>
          <a:p>
            <a:pPr marL="0" indent="0">
              <a:buNone/>
            </a:pPr>
            <a:endParaRPr lang="en-US" sz="1200" dirty="0">
              <a:latin typeface="Times" pitchFamily="2" charset="0"/>
            </a:endParaRPr>
          </a:p>
          <a:p>
            <a:pPr marL="0" indent="0">
              <a:buNone/>
            </a:pPr>
            <a:r>
              <a:rPr lang="en-US" sz="1200" dirty="0">
                <a:latin typeface="Times" pitchFamily="2" charset="0"/>
              </a:rPr>
              <a:t>$1.8 million | </a:t>
            </a:r>
            <a:r>
              <a:rPr lang="en-US" sz="1200" b="1" dirty="0">
                <a:latin typeface="Times" pitchFamily="2" charset="0"/>
              </a:rPr>
              <a:t>Broadening Experiences in Scientific Training (BEST)</a:t>
            </a:r>
            <a:r>
              <a:rPr lang="en-US" sz="1200" dirty="0">
                <a:latin typeface="Times" pitchFamily="2" charset="0"/>
              </a:rPr>
              <a:t> until Aug. 31, 2018 but resources will continue</a:t>
            </a:r>
          </a:p>
          <a:p>
            <a:pPr marL="0" indent="0">
              <a:buNone/>
            </a:pPr>
            <a:r>
              <a:rPr lang="en-US" sz="1200" dirty="0">
                <a:latin typeface="Times" pitchFamily="2" charset="0"/>
              </a:rPr>
              <a:t>NIH/NIDCR and NIH Office of the Director </a:t>
            </a:r>
          </a:p>
          <a:p>
            <a:pPr marL="0" indent="0">
              <a:buNone/>
            </a:pPr>
            <a:r>
              <a:rPr lang="en-US" sz="1200" i="1" dirty="0">
                <a:latin typeface="Times" pitchFamily="2" charset="0"/>
              </a:rPr>
              <a:t>Goal</a:t>
            </a:r>
            <a:r>
              <a:rPr lang="en-US" sz="1200" dirty="0">
                <a:latin typeface="Times" pitchFamily="2" charset="0"/>
              </a:rPr>
              <a:t>:</a:t>
            </a:r>
            <a:r>
              <a:rPr lang="en-US" sz="1200" i="1" dirty="0">
                <a:latin typeface="Times" pitchFamily="2" charset="0"/>
              </a:rPr>
              <a:t> </a:t>
            </a:r>
            <a:r>
              <a:rPr lang="en-US" sz="1200" dirty="0">
                <a:latin typeface="Times" pitchFamily="2" charset="0"/>
              </a:rPr>
              <a:t>to introduce doctoral trainees in the biosciences to a dynamic and evolving job market and explore diverse career pathways and opportunities </a:t>
            </a:r>
          </a:p>
          <a:p>
            <a:pPr marL="0" indent="0">
              <a:buNone/>
            </a:pPr>
            <a:r>
              <a:rPr lang="en-US" sz="1200" dirty="0">
                <a:latin typeface="Times" pitchFamily="2" charset="0"/>
              </a:rPr>
              <a:t>PI Ambika Mathur and Christine Chow </a:t>
            </a:r>
          </a:p>
          <a:p>
            <a:pPr marL="0" indent="0">
              <a:buNone/>
            </a:pPr>
            <a:endParaRPr lang="en-US" sz="1200" dirty="0">
              <a:latin typeface="Times" pitchFamily="2" charset="0"/>
            </a:endParaRPr>
          </a:p>
          <a:p>
            <a:pPr marL="0" indent="0">
              <a:buNone/>
            </a:pPr>
            <a:r>
              <a:rPr lang="en-US" sz="1200" dirty="0">
                <a:latin typeface="Times" pitchFamily="2" charset="0"/>
              </a:rPr>
              <a:t>$60,000 | </a:t>
            </a:r>
            <a:r>
              <a:rPr lang="en-US" sz="1200" b="1" dirty="0">
                <a:latin typeface="Times" pitchFamily="2" charset="0"/>
              </a:rPr>
              <a:t>Understanding Ph.D. Career Pathways for Program Improvement </a:t>
            </a:r>
            <a:r>
              <a:rPr lang="en-US" sz="1200" dirty="0">
                <a:latin typeface="Times" pitchFamily="2" charset="0"/>
              </a:rPr>
              <a:t>until June 30, 2020</a:t>
            </a:r>
          </a:p>
          <a:p>
            <a:pPr marL="0" indent="0">
              <a:buNone/>
            </a:pPr>
            <a:r>
              <a:rPr lang="en-US" sz="1200" dirty="0">
                <a:latin typeface="Times" pitchFamily="2" charset="0"/>
              </a:rPr>
              <a:t>Council of Graduate Schools (Subaward from the Andrew Mellon Foundation and the NSF)</a:t>
            </a:r>
          </a:p>
          <a:p>
            <a:pPr marL="0" indent="0">
              <a:buNone/>
            </a:pPr>
            <a:r>
              <a:rPr lang="en-US" sz="1200" i="1" dirty="0">
                <a:latin typeface="Times" pitchFamily="2" charset="0"/>
              </a:rPr>
              <a:t>Goal</a:t>
            </a:r>
            <a:r>
              <a:rPr lang="en-US" sz="1200" dirty="0">
                <a:latin typeface="Times" pitchFamily="2" charset="0"/>
              </a:rPr>
              <a:t>: to track outcomes of Ph.D. alumni in the Humanities and STEM fields to understand career pathways and meet the evolving needs of doctoral students. </a:t>
            </a:r>
          </a:p>
          <a:p>
            <a:pPr marL="0" indent="0">
              <a:buNone/>
            </a:pPr>
            <a:r>
              <a:rPr lang="en-US" sz="1200" dirty="0">
                <a:latin typeface="Times" pitchFamily="2" charset="0"/>
              </a:rPr>
              <a:t>PI Ambika Mathur </a:t>
            </a:r>
          </a:p>
        </p:txBody>
      </p:sp>
      <p:sp>
        <p:nvSpPr>
          <p:cNvPr id="4" name="Content Placeholder 3">
            <a:extLst>
              <a:ext uri="{FF2B5EF4-FFF2-40B4-BE49-F238E27FC236}">
                <a16:creationId xmlns:a16="http://schemas.microsoft.com/office/drawing/2014/main" id="{0FBE1492-47C5-D44B-9ACC-57181060DED5}"/>
              </a:ext>
            </a:extLst>
          </p:cNvPr>
          <p:cNvSpPr>
            <a:spLocks noGrp="1"/>
          </p:cNvSpPr>
          <p:nvPr>
            <p:ph sz="half" idx="2"/>
          </p:nvPr>
        </p:nvSpPr>
        <p:spPr>
          <a:xfrm>
            <a:off x="4648200" y="904126"/>
            <a:ext cx="4038600" cy="5222037"/>
          </a:xfrm>
        </p:spPr>
        <p:txBody>
          <a:bodyPr/>
          <a:lstStyle/>
          <a:p>
            <a:pPr marL="0" indent="0">
              <a:buNone/>
            </a:pPr>
            <a:r>
              <a:rPr lang="en-US" sz="1200" dirty="0">
                <a:latin typeface="Times" pitchFamily="2" charset="0"/>
              </a:rPr>
              <a:t>$104,000 | </a:t>
            </a:r>
            <a:r>
              <a:rPr lang="en-US" sz="1200" b="1" dirty="0">
                <a:latin typeface="Times" pitchFamily="2" charset="0"/>
              </a:rPr>
              <a:t>King Chavez Parks (KCP) Future Faculty Fellowship Program</a:t>
            </a:r>
            <a:r>
              <a:rPr lang="en-US" sz="1200" dirty="0">
                <a:latin typeface="Times" pitchFamily="2" charset="0"/>
              </a:rPr>
              <a:t>, annual recurring </a:t>
            </a:r>
          </a:p>
          <a:p>
            <a:pPr marL="0" indent="0">
              <a:buNone/>
            </a:pPr>
            <a:r>
              <a:rPr lang="en-US" sz="1200" dirty="0">
                <a:latin typeface="Times" pitchFamily="2" charset="0"/>
              </a:rPr>
              <a:t>State of Michigan </a:t>
            </a:r>
          </a:p>
          <a:p>
            <a:pPr marL="0" indent="0">
              <a:buNone/>
            </a:pPr>
            <a:r>
              <a:rPr lang="en-US" sz="1200" i="1" dirty="0">
                <a:latin typeface="Times" pitchFamily="2" charset="0"/>
              </a:rPr>
              <a:t>Goal</a:t>
            </a:r>
            <a:r>
              <a:rPr lang="en-US" sz="1200" dirty="0">
                <a:latin typeface="Times" pitchFamily="2" charset="0"/>
              </a:rPr>
              <a:t>: to increase the pool of traditionally underrepresented candidates pursuing faculty teaching careers in postsecondary education. </a:t>
            </a:r>
          </a:p>
          <a:p>
            <a:pPr marL="0" indent="0">
              <a:buNone/>
            </a:pPr>
            <a:r>
              <a:rPr lang="en-US" sz="1200" dirty="0">
                <a:latin typeface="Times" pitchFamily="2" charset="0"/>
              </a:rPr>
              <a:t>PI Ambika Mathur </a:t>
            </a:r>
          </a:p>
          <a:p>
            <a:pPr marL="0" indent="0">
              <a:buNone/>
            </a:pPr>
            <a:endParaRPr lang="en-US" sz="1200" dirty="0">
              <a:latin typeface="Times" pitchFamily="2" charset="0"/>
            </a:endParaRPr>
          </a:p>
          <a:p>
            <a:pPr marL="0" indent="0">
              <a:buNone/>
            </a:pPr>
            <a:r>
              <a:rPr lang="en-US" sz="1200" dirty="0">
                <a:latin typeface="Times" pitchFamily="2" charset="0"/>
              </a:rPr>
              <a:t>$299,826 | NSF includes DDLP:</a:t>
            </a:r>
            <a:r>
              <a:rPr lang="en-US" sz="1200" b="1" dirty="0">
                <a:latin typeface="Times" pitchFamily="2" charset="0"/>
              </a:rPr>
              <a:t> BEST BET: Broadening the Experiences of Scientific Training – Beginning Enhancement Track</a:t>
            </a:r>
            <a:r>
              <a:rPr lang="en-US" sz="1200" dirty="0">
                <a:latin typeface="Times" pitchFamily="2" charset="0"/>
              </a:rPr>
              <a:t> until Oct. 31, 2019</a:t>
            </a:r>
          </a:p>
          <a:p>
            <a:pPr marL="0" indent="0">
              <a:buNone/>
            </a:pPr>
            <a:r>
              <a:rPr lang="en-US" sz="1200" dirty="0">
                <a:latin typeface="Times" pitchFamily="2" charset="0"/>
              </a:rPr>
              <a:t>NSF 1744445</a:t>
            </a:r>
          </a:p>
          <a:p>
            <a:pPr marL="0" indent="0">
              <a:buNone/>
            </a:pPr>
            <a:r>
              <a:rPr lang="en-US" sz="1200" i="1" dirty="0">
                <a:latin typeface="Times" pitchFamily="2" charset="0"/>
              </a:rPr>
              <a:t>Goal</a:t>
            </a:r>
            <a:r>
              <a:rPr lang="en-US" sz="1200" dirty="0">
                <a:latin typeface="Times" pitchFamily="2" charset="0"/>
              </a:rPr>
              <a:t>: to engage undergraduate students from populations underrepresented in STEM to explore career opportunities in academia, industry, science communications, policy and law.</a:t>
            </a:r>
          </a:p>
          <a:p>
            <a:pPr marL="0" indent="0">
              <a:buNone/>
            </a:pPr>
            <a:r>
              <a:rPr lang="en-US" sz="1200" dirty="0">
                <a:latin typeface="Times" pitchFamily="2" charset="0"/>
              </a:rPr>
              <a:t>PI Linda Hyman, Boston University </a:t>
            </a:r>
          </a:p>
          <a:p>
            <a:pPr marL="0" indent="0">
              <a:buNone/>
            </a:pPr>
            <a:endParaRPr lang="en-US" sz="1200" dirty="0">
              <a:latin typeface="Times" pitchFamily="2" charset="0"/>
            </a:endParaRPr>
          </a:p>
          <a:p>
            <a:pPr marL="0" indent="0">
              <a:buNone/>
            </a:pPr>
            <a:r>
              <a:rPr lang="en-US" sz="1200" b="1" dirty="0">
                <a:latin typeface="Times" pitchFamily="2" charset="0"/>
              </a:rPr>
              <a:t>Advancing Child Health through Cellular and Molecular Biology </a:t>
            </a:r>
            <a:r>
              <a:rPr lang="en-US" sz="1200" dirty="0">
                <a:latin typeface="Times" pitchFamily="2" charset="0"/>
              </a:rPr>
              <a:t>until Nov. 30, 2022</a:t>
            </a:r>
          </a:p>
          <a:p>
            <a:pPr marL="0" indent="0">
              <a:buNone/>
            </a:pPr>
            <a:r>
              <a:rPr lang="en-US" sz="1200" dirty="0">
                <a:latin typeface="Times" pitchFamily="2" charset="0"/>
              </a:rPr>
              <a:t>NIH/NICHD 2K12HD028820-26 </a:t>
            </a:r>
          </a:p>
          <a:p>
            <a:pPr marL="0" indent="0">
              <a:buNone/>
            </a:pPr>
            <a:r>
              <a:rPr lang="en-US" sz="1200" dirty="0">
                <a:latin typeface="Times" pitchFamily="2" charset="0"/>
              </a:rPr>
              <a:t>PI Valerie </a:t>
            </a:r>
            <a:r>
              <a:rPr lang="en-US" sz="1200" dirty="0" err="1">
                <a:latin typeface="Times" pitchFamily="2" charset="0"/>
              </a:rPr>
              <a:t>Opipari</a:t>
            </a:r>
            <a:r>
              <a:rPr lang="en-US" sz="1200" dirty="0">
                <a:latin typeface="Times" pitchFamily="2" charset="0"/>
              </a:rPr>
              <a:t>, University of Michigan </a:t>
            </a:r>
          </a:p>
          <a:p>
            <a:pPr marL="0" indent="0">
              <a:buNone/>
            </a:pPr>
            <a:endParaRPr lang="en-US" sz="1200" dirty="0">
              <a:latin typeface="Times" pitchFamily="2" charset="0"/>
            </a:endParaRPr>
          </a:p>
          <a:p>
            <a:pPr marL="0" indent="0">
              <a:buNone/>
            </a:pPr>
            <a:endParaRPr lang="en-US" sz="1200" dirty="0">
              <a:latin typeface="Times" pitchFamily="2" charset="0"/>
            </a:endParaRPr>
          </a:p>
        </p:txBody>
      </p:sp>
    </p:spTree>
    <p:extLst>
      <p:ext uri="{BB962C8B-B14F-4D97-AF65-F5344CB8AC3E}">
        <p14:creationId xmlns:p14="http://schemas.microsoft.com/office/powerpoint/2010/main" val="3675455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451CB-EDF9-7A46-AF00-D1064402500E}"/>
              </a:ext>
            </a:extLst>
          </p:cNvPr>
          <p:cNvSpPr>
            <a:spLocks noGrp="1"/>
          </p:cNvSpPr>
          <p:nvPr>
            <p:ph type="title"/>
          </p:nvPr>
        </p:nvSpPr>
        <p:spPr/>
        <p:txBody>
          <a:bodyPr/>
          <a:lstStyle/>
          <a:p>
            <a:r>
              <a:rPr lang="en-US" sz="2800" dirty="0">
                <a:latin typeface="Times" pitchFamily="2" charset="0"/>
              </a:rPr>
              <a:t>Graduate School Publications &amp; Presentations</a:t>
            </a:r>
          </a:p>
        </p:txBody>
      </p:sp>
      <p:sp>
        <p:nvSpPr>
          <p:cNvPr id="4" name="Content Placeholder 3">
            <a:extLst>
              <a:ext uri="{FF2B5EF4-FFF2-40B4-BE49-F238E27FC236}">
                <a16:creationId xmlns:a16="http://schemas.microsoft.com/office/drawing/2014/main" id="{85D68924-6D31-594D-BE7E-F38A4AF4BCF3}"/>
              </a:ext>
            </a:extLst>
          </p:cNvPr>
          <p:cNvSpPr>
            <a:spLocks noGrp="1"/>
          </p:cNvSpPr>
          <p:nvPr>
            <p:ph sz="half" idx="2"/>
          </p:nvPr>
        </p:nvSpPr>
        <p:spPr>
          <a:xfrm>
            <a:off x="4648200" y="1006868"/>
            <a:ext cx="3940996" cy="5119295"/>
          </a:xfrm>
        </p:spPr>
        <p:txBody>
          <a:bodyPr/>
          <a:lstStyle/>
          <a:p>
            <a:pPr marL="0" indent="0">
              <a:buNone/>
            </a:pPr>
            <a:r>
              <a:rPr lang="en-US" sz="1200" dirty="0">
                <a:latin typeface="Times" pitchFamily="2" charset="0"/>
              </a:rPr>
              <a:t>P. Hitchcock, </a:t>
            </a:r>
            <a:r>
              <a:rPr lang="en-US" sz="1200" dirty="0" err="1">
                <a:latin typeface="Times" pitchFamily="2" charset="0"/>
              </a:rPr>
              <a:t>Mathur,A</a:t>
            </a:r>
            <a:r>
              <a:rPr lang="en-US" sz="1200" dirty="0">
                <a:latin typeface="Times" pitchFamily="2" charset="0"/>
              </a:rPr>
              <a:t>., J. Bennett, P. Cameron, C. Chow, P. Clifford, R. </a:t>
            </a:r>
            <a:r>
              <a:rPr lang="en-US" sz="1200" dirty="0" err="1">
                <a:latin typeface="Times" pitchFamily="2" charset="0"/>
              </a:rPr>
              <a:t>Duvoisin</a:t>
            </a:r>
            <a:r>
              <a:rPr lang="en-US" sz="1200" dirty="0">
                <a:latin typeface="Times" pitchFamily="2" charset="0"/>
              </a:rPr>
              <a:t>, A. Feig, K. Finneran, D. Klotz, R. McGee, M. </a:t>
            </a:r>
            <a:r>
              <a:rPr lang="en-US" sz="1200" dirty="0" err="1">
                <a:latin typeface="Times" pitchFamily="2" charset="0"/>
              </a:rPr>
              <a:t>O'Riordan</a:t>
            </a:r>
            <a:r>
              <a:rPr lang="en-US" sz="1200" dirty="0">
                <a:latin typeface="Times" pitchFamily="2" charset="0"/>
              </a:rPr>
              <a:t>, C. </a:t>
            </a:r>
            <a:r>
              <a:rPr lang="en-US" sz="1200" dirty="0" err="1">
                <a:latin typeface="Times" pitchFamily="2" charset="0"/>
              </a:rPr>
              <a:t>Pfund</a:t>
            </a:r>
            <a:r>
              <a:rPr lang="en-US" sz="1200" dirty="0">
                <a:latin typeface="Times" pitchFamily="2" charset="0"/>
              </a:rPr>
              <a:t>, C. Pickett, N. Schwartz, N. Street, E. Watkins, J. Wiest, D. </a:t>
            </a:r>
            <a:r>
              <a:rPr lang="en-US" sz="1200" dirty="0" err="1">
                <a:latin typeface="Times" pitchFamily="2" charset="0"/>
              </a:rPr>
              <a:t>Engelke</a:t>
            </a:r>
            <a:r>
              <a:rPr lang="en-US" sz="1200" dirty="0">
                <a:latin typeface="Times" pitchFamily="2" charset="0"/>
              </a:rPr>
              <a:t>. The future of graduate and postdoctoral training in the biosciences. 2017. </a:t>
            </a:r>
            <a:r>
              <a:rPr lang="en-US" sz="1200" dirty="0" err="1">
                <a:latin typeface="Times" pitchFamily="2" charset="0"/>
              </a:rPr>
              <a:t>eLife</a:t>
            </a:r>
            <a:r>
              <a:rPr lang="en-US" sz="1200" dirty="0">
                <a:latin typeface="Times" pitchFamily="2" charset="0"/>
              </a:rPr>
              <a:t>. </a:t>
            </a:r>
            <a:r>
              <a:rPr lang="en-US" sz="1200" dirty="0" err="1">
                <a:latin typeface="Times" pitchFamily="2" charset="0"/>
              </a:rPr>
              <a:t>doi</a:t>
            </a:r>
            <a:r>
              <a:rPr lang="en-US" sz="1200" dirty="0">
                <a:latin typeface="Times" pitchFamily="2" charset="0"/>
              </a:rPr>
              <a:t>:  10.7554/eLife.32715.</a:t>
            </a:r>
          </a:p>
          <a:p>
            <a:pPr marL="0" indent="0">
              <a:buNone/>
            </a:pPr>
            <a:endParaRPr lang="en-US" sz="1200" dirty="0">
              <a:latin typeface="Times" pitchFamily="2" charset="0"/>
            </a:endParaRPr>
          </a:p>
          <a:p>
            <a:pPr marL="0" indent="0">
              <a:buNone/>
            </a:pPr>
            <a:r>
              <a:rPr lang="en-US" sz="1200" dirty="0" err="1">
                <a:latin typeface="Times" pitchFamily="2" charset="0"/>
              </a:rPr>
              <a:t>Andreoli</a:t>
            </a:r>
            <a:r>
              <a:rPr lang="en-US" sz="1200" dirty="0">
                <a:latin typeface="Times" pitchFamily="2" charset="0"/>
              </a:rPr>
              <a:t>, J. M.; Feig, A.; Chang, S.; Welch, S.; Mathur, A.; </a:t>
            </a:r>
            <a:r>
              <a:rPr lang="en-US" sz="1200" dirty="0" err="1">
                <a:latin typeface="Times" pitchFamily="2" charset="0"/>
              </a:rPr>
              <a:t>Kuleck</a:t>
            </a:r>
            <a:r>
              <a:rPr lang="en-US" sz="1200" dirty="0">
                <a:latin typeface="Times" pitchFamily="2" charset="0"/>
              </a:rPr>
              <a:t>, G. A Research-Based Inter-institutional Collaboration to Diversify the Biomedical Workforce: </a:t>
            </a:r>
            <a:r>
              <a:rPr lang="en-US" sz="1200" dirty="0" err="1">
                <a:latin typeface="Times" pitchFamily="2" charset="0"/>
              </a:rPr>
              <a:t>ReBUILDetroit</a:t>
            </a:r>
            <a:r>
              <a:rPr lang="en-US" sz="1200" dirty="0">
                <a:latin typeface="Times" pitchFamily="2" charset="0"/>
              </a:rPr>
              <a:t>. Biomed. Central Proc. 2017, </a:t>
            </a:r>
            <a:r>
              <a:rPr lang="en-US" sz="1200" dirty="0" err="1">
                <a:latin typeface="Times" pitchFamily="2" charset="0"/>
              </a:rPr>
              <a:t>doi</a:t>
            </a:r>
            <a:r>
              <a:rPr lang="en-US" sz="1200" dirty="0">
                <a:latin typeface="Times" pitchFamily="2" charset="0"/>
              </a:rPr>
              <a:t>: 10.1186/s12919-017-0093-6.</a:t>
            </a:r>
          </a:p>
          <a:p>
            <a:pPr marL="0" indent="0">
              <a:buNone/>
            </a:pPr>
            <a:endParaRPr lang="en-US" sz="1200" dirty="0">
              <a:latin typeface="Times" pitchFamily="2" charset="0"/>
            </a:endParaRPr>
          </a:p>
          <a:p>
            <a:pPr marL="0" indent="0">
              <a:buNone/>
            </a:pPr>
            <a:r>
              <a:rPr lang="en-US" sz="1200" dirty="0">
                <a:latin typeface="Times" pitchFamily="2" charset="0"/>
              </a:rPr>
              <a:t>Mathur, A., A. Cano, M. Kohl, N. </a:t>
            </a:r>
            <a:r>
              <a:rPr lang="en-US" sz="1200" dirty="0" err="1">
                <a:latin typeface="Times" pitchFamily="2" charset="0"/>
              </a:rPr>
              <a:t>Muthunayake</a:t>
            </a:r>
            <a:r>
              <a:rPr lang="en-US" sz="1200" dirty="0">
                <a:latin typeface="Times" pitchFamily="2" charset="0"/>
              </a:rPr>
              <a:t>, P. Vaidyanathan, M. Wood, and M. Ziyad. 2018. Visualization of gender, race, citizenship and academic performance in association with career outcomes of 15-year biomedical doctoral alumni at a public research university. PLOS ONE. 13(5): e0197473. https://doi.org/10.1371/journal.pone.0197473. </a:t>
            </a:r>
          </a:p>
          <a:p>
            <a:pPr marL="0" indent="0">
              <a:buNone/>
            </a:pPr>
            <a:endParaRPr lang="en-US" sz="1200" dirty="0">
              <a:latin typeface="Times" pitchFamily="2" charset="0"/>
            </a:endParaRPr>
          </a:p>
          <a:p>
            <a:pPr marL="0" indent="0">
              <a:buNone/>
            </a:pPr>
            <a:r>
              <a:rPr lang="en-US" sz="1200" b="1" i="1" dirty="0">
                <a:latin typeface="Times" pitchFamily="2" charset="0"/>
              </a:rPr>
              <a:t>7 more (and counting) publications &amp; 45 presentations on the Graduate School’s new p</a:t>
            </a:r>
            <a:r>
              <a:rPr lang="en-US" sz="1200" b="1" i="1" dirty="0">
                <a:latin typeface="Times" pitchFamily="2" charset="0"/>
                <a:hlinkClick r:id="rId2"/>
              </a:rPr>
              <a:t>ublications page</a:t>
            </a:r>
            <a:r>
              <a:rPr lang="en-US" sz="1200" b="1" dirty="0">
                <a:latin typeface="Times" pitchFamily="2" charset="0"/>
              </a:rPr>
              <a:t>…</a:t>
            </a:r>
          </a:p>
          <a:p>
            <a:pPr marL="0" indent="0">
              <a:buNone/>
            </a:pPr>
            <a:endParaRPr lang="en-US" sz="1400" dirty="0">
              <a:latin typeface="Times" pitchFamily="2" charset="0"/>
            </a:endParaRPr>
          </a:p>
        </p:txBody>
      </p:sp>
      <p:sp>
        <p:nvSpPr>
          <p:cNvPr id="10" name="TextBox 9">
            <a:extLst>
              <a:ext uri="{FF2B5EF4-FFF2-40B4-BE49-F238E27FC236}">
                <a16:creationId xmlns:a16="http://schemas.microsoft.com/office/drawing/2014/main" id="{4938E324-BFDE-F841-B9D1-2E35688F732C}"/>
              </a:ext>
            </a:extLst>
          </p:cNvPr>
          <p:cNvSpPr txBox="1"/>
          <p:nvPr/>
        </p:nvSpPr>
        <p:spPr>
          <a:xfrm>
            <a:off x="364602" y="1006868"/>
            <a:ext cx="4038599" cy="4154984"/>
          </a:xfrm>
          <a:prstGeom prst="rect">
            <a:avLst/>
          </a:prstGeom>
          <a:noFill/>
        </p:spPr>
        <p:txBody>
          <a:bodyPr wrap="square" rtlCol="0">
            <a:spAutoFit/>
          </a:bodyPr>
          <a:lstStyle/>
          <a:p>
            <a:r>
              <a:rPr lang="en-US" sz="1200" dirty="0">
                <a:latin typeface="Times" pitchFamily="2" charset="0"/>
              </a:rPr>
              <a:t>Mathur, A. and D. </a:t>
            </a:r>
            <a:r>
              <a:rPr lang="en-US" sz="1200" dirty="0" err="1">
                <a:latin typeface="Times" pitchFamily="2" charset="0"/>
              </a:rPr>
              <a:t>Kamat</a:t>
            </a:r>
            <a:r>
              <a:rPr lang="en-US" sz="1200" dirty="0">
                <a:latin typeface="Times" pitchFamily="2" charset="0"/>
              </a:rPr>
              <a:t>. 2014. The Value of the Personal Statement. J Pediatrics 164(4):682-683. PMID 24632783.</a:t>
            </a:r>
          </a:p>
          <a:p>
            <a:endParaRPr lang="en-US" sz="1200" dirty="0">
              <a:latin typeface="Times" pitchFamily="2" charset="0"/>
            </a:endParaRPr>
          </a:p>
          <a:p>
            <a:r>
              <a:rPr lang="en-US" sz="1200" dirty="0">
                <a:latin typeface="Times" pitchFamily="2" charset="0"/>
              </a:rPr>
              <a:t>Mathur, A., F. Meyers, T. O'Brien, R. Chalkley, and C. Fuhrmann. 2015. Transforming training to reflect the workforce. Sci </a:t>
            </a:r>
            <a:r>
              <a:rPr lang="en-US" sz="1200" dirty="0" err="1">
                <a:latin typeface="Times" pitchFamily="2" charset="0"/>
              </a:rPr>
              <a:t>Transl</a:t>
            </a:r>
            <a:r>
              <a:rPr lang="en-US" sz="1200" dirty="0">
                <a:latin typeface="Times" pitchFamily="2" charset="0"/>
              </a:rPr>
              <a:t> Med 29 April 2015: Vol. 7, Issue 285, p. 285ed4.</a:t>
            </a:r>
          </a:p>
          <a:p>
            <a:endParaRPr lang="en-US" sz="1200" dirty="0">
              <a:latin typeface="Times" pitchFamily="2" charset="0"/>
            </a:endParaRPr>
          </a:p>
          <a:p>
            <a:r>
              <a:rPr lang="en-US" sz="1200" dirty="0">
                <a:latin typeface="Times" pitchFamily="2" charset="0"/>
              </a:rPr>
              <a:t>F. Meyers, A. Mathur, C. Fuhrmann, T. O'Brien, P. </a:t>
            </a:r>
            <a:r>
              <a:rPr lang="en-US" sz="1200" dirty="0" err="1">
                <a:latin typeface="Times" pitchFamily="2" charset="0"/>
              </a:rPr>
              <a:t>Labosky</a:t>
            </a:r>
            <a:r>
              <a:rPr lang="en-US" sz="1200" dirty="0">
                <a:latin typeface="Times" pitchFamily="2" charset="0"/>
              </a:rPr>
              <a:t>, D. Duncan, I. </a:t>
            </a:r>
            <a:r>
              <a:rPr lang="en-US" sz="1200" dirty="0" err="1">
                <a:latin typeface="Times" pitchFamily="2" charset="0"/>
              </a:rPr>
              <a:t>Wefes</a:t>
            </a:r>
            <a:r>
              <a:rPr lang="en-US" sz="1200" dirty="0">
                <a:latin typeface="Times" pitchFamily="2" charset="0"/>
              </a:rPr>
              <a:t>, A. Wart, M. Friedlander, A. Feig, and R. Chalkley. Meyers, F., A. Mathur, C. Fuhrmann, T. O'Brien, I. </a:t>
            </a:r>
            <a:r>
              <a:rPr lang="en-US" sz="1200" dirty="0" err="1">
                <a:latin typeface="Times" pitchFamily="2" charset="0"/>
              </a:rPr>
              <a:t>Wefes</a:t>
            </a:r>
            <a:r>
              <a:rPr lang="en-US" sz="1200" dirty="0">
                <a:latin typeface="Times" pitchFamily="2" charset="0"/>
              </a:rPr>
              <a:t>, P. </a:t>
            </a:r>
            <a:r>
              <a:rPr lang="en-US" sz="1200" dirty="0" err="1">
                <a:latin typeface="Times" pitchFamily="2" charset="0"/>
              </a:rPr>
              <a:t>Labosky</a:t>
            </a:r>
            <a:r>
              <a:rPr lang="en-US" sz="1200" dirty="0">
                <a:latin typeface="Times" pitchFamily="2" charset="0"/>
              </a:rPr>
              <a:t>, D. Duncan, A. August, K. Gould, M. Friedlander, C. Schaffer, and A. Van Wart. 2015. The Origin and Implementation of the Broadening Experiences in Scientific Training (BEST) Programs: An NIH Common Fund Initiative. FASEB J doi:10.1096/fj.15-276139.</a:t>
            </a:r>
          </a:p>
          <a:p>
            <a:endParaRPr lang="en-US" sz="1200" dirty="0">
              <a:latin typeface="Times" pitchFamily="2" charset="0"/>
            </a:endParaRPr>
          </a:p>
          <a:p>
            <a:r>
              <a:rPr lang="en-US" sz="1200" dirty="0">
                <a:latin typeface="Times" pitchFamily="2" charset="0"/>
              </a:rPr>
              <a:t>Feig, A., L. Robinson, S. Yan, M. Byrd, A. Mathur. Using Longitudinal Data on Career Outcomes to Promote Improvements and Diversity in Graduate Education. 2016. Change: The Magazine of Higher Learning 48:6, 42-49.</a:t>
            </a:r>
          </a:p>
          <a:p>
            <a:endParaRPr lang="en-US" sz="1200" dirty="0">
              <a:latin typeface="Times" pitchFamily="2" charset="0"/>
            </a:endParaRPr>
          </a:p>
        </p:txBody>
      </p:sp>
    </p:spTree>
    <p:extLst>
      <p:ext uri="{BB962C8B-B14F-4D97-AF65-F5344CB8AC3E}">
        <p14:creationId xmlns:p14="http://schemas.microsoft.com/office/powerpoint/2010/main" val="3452364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A57C74-CAE5-0641-846B-30E62CC888AC}"/>
              </a:ext>
            </a:extLst>
          </p:cNvPr>
          <p:cNvPicPr>
            <a:picLocks noChangeAspect="1"/>
          </p:cNvPicPr>
          <p:nvPr/>
        </p:nvPicPr>
        <p:blipFill rotWithShape="1">
          <a:blip r:embed="rId3"/>
          <a:srcRect t="84034"/>
          <a:stretch/>
        </p:blipFill>
        <p:spPr>
          <a:xfrm>
            <a:off x="1573572" y="6224067"/>
            <a:ext cx="2384895" cy="255707"/>
          </a:xfrm>
          <a:prstGeom prst="rect">
            <a:avLst/>
          </a:prstGeom>
        </p:spPr>
      </p:pic>
      <p:sp>
        <p:nvSpPr>
          <p:cNvPr id="8" name="TextBox 7">
            <a:extLst>
              <a:ext uri="{FF2B5EF4-FFF2-40B4-BE49-F238E27FC236}">
                <a16:creationId xmlns:a16="http://schemas.microsoft.com/office/drawing/2014/main" id="{6680FCC1-ED2F-6E4A-95C1-0C0953773F03}"/>
              </a:ext>
            </a:extLst>
          </p:cNvPr>
          <p:cNvSpPr txBox="1"/>
          <p:nvPr/>
        </p:nvSpPr>
        <p:spPr>
          <a:xfrm>
            <a:off x="154378" y="931339"/>
            <a:ext cx="8787740" cy="4939814"/>
          </a:xfrm>
          <a:prstGeom prst="rect">
            <a:avLst/>
          </a:prstGeom>
          <a:noFill/>
        </p:spPr>
        <p:txBody>
          <a:bodyPr wrap="square" rtlCol="0">
            <a:spAutoFit/>
          </a:bodyPr>
          <a:lstStyle/>
          <a:p>
            <a:pPr algn="ctr"/>
            <a:r>
              <a:rPr lang="en-US" sz="1450" dirty="0">
                <a:latin typeface="Times" pitchFamily="2" charset="0"/>
              </a:rPr>
              <a:t>The Graduate School oversees the Ph.D. process from admission to completion. Below is a stepwise path to your Ph.D. completion that include:</a:t>
            </a:r>
          </a:p>
          <a:p>
            <a:pPr algn="ctr"/>
            <a:endParaRPr lang="en-US" sz="1450" dirty="0">
              <a:latin typeface="Times" pitchFamily="2" charset="0"/>
            </a:endParaRPr>
          </a:p>
          <a:p>
            <a:pPr marL="742950" lvl="1" indent="-285750">
              <a:buFont typeface="Wingdings" pitchFamily="2" charset="2"/>
              <a:buChar char="Ø"/>
            </a:pPr>
            <a:r>
              <a:rPr lang="en-US" sz="1450" dirty="0">
                <a:latin typeface="Times" pitchFamily="2" charset="0"/>
              </a:rPr>
              <a:t>Departmental orientation and advising</a:t>
            </a:r>
          </a:p>
          <a:p>
            <a:pPr marL="742950" lvl="1" indent="-285750">
              <a:buFont typeface="Wingdings" pitchFamily="2" charset="2"/>
              <a:buChar char="Ø"/>
            </a:pPr>
            <a:r>
              <a:rPr lang="en-US" sz="1450" dirty="0">
                <a:latin typeface="Times" pitchFamily="2" charset="0"/>
                <a:hlinkClick r:id="rId4"/>
              </a:rPr>
              <a:t>Annual Individual Development Plan (IDP)</a:t>
            </a:r>
            <a:r>
              <a:rPr lang="en-US" sz="1450" dirty="0">
                <a:latin typeface="Times" pitchFamily="2" charset="0"/>
              </a:rPr>
              <a:t> available March 1</a:t>
            </a:r>
          </a:p>
          <a:p>
            <a:pPr marL="742950" lvl="1" indent="-285750">
              <a:buFont typeface="Wingdings" pitchFamily="2" charset="2"/>
              <a:buChar char="Ø"/>
            </a:pPr>
            <a:r>
              <a:rPr lang="en-US" sz="1450" dirty="0">
                <a:latin typeface="Times" pitchFamily="2" charset="0"/>
                <a:hlinkClick r:id="rId5"/>
              </a:rPr>
              <a:t>Annual review</a:t>
            </a:r>
            <a:endParaRPr lang="en-US" sz="1450" dirty="0">
              <a:latin typeface="Times" pitchFamily="2" charset="0"/>
            </a:endParaRPr>
          </a:p>
          <a:p>
            <a:pPr marL="742950" lvl="1" indent="-285750">
              <a:buFont typeface="Wingdings" pitchFamily="2" charset="2"/>
              <a:buChar char="Ø"/>
            </a:pPr>
            <a:r>
              <a:rPr lang="en-US" sz="1450" dirty="0">
                <a:latin typeface="Times" pitchFamily="2" charset="0"/>
                <a:hlinkClick r:id="rId6"/>
              </a:rPr>
              <a:t>Responsible Conduct for Research</a:t>
            </a:r>
            <a:endParaRPr lang="en-US" sz="1450" dirty="0">
              <a:latin typeface="Times" pitchFamily="2" charset="0"/>
            </a:endParaRPr>
          </a:p>
          <a:p>
            <a:pPr marL="742950" lvl="1" indent="-285750">
              <a:buFont typeface="Wingdings" pitchFamily="2" charset="2"/>
              <a:buChar char="Ø"/>
            </a:pPr>
            <a:r>
              <a:rPr lang="en-US" sz="1450" dirty="0">
                <a:latin typeface="Times" pitchFamily="2" charset="0"/>
                <a:hlinkClick r:id="rId7"/>
              </a:rPr>
              <a:t>Plan of Work </a:t>
            </a:r>
            <a:r>
              <a:rPr lang="en-US" sz="1450" dirty="0">
                <a:latin typeface="Times" pitchFamily="2" charset="0"/>
              </a:rPr>
              <a:t>submission prior to completing 40 credits of coursework</a:t>
            </a:r>
          </a:p>
          <a:p>
            <a:pPr marL="742950" lvl="1" indent="-285750">
              <a:buFont typeface="Wingdings" pitchFamily="2" charset="2"/>
              <a:buChar char="Ø"/>
            </a:pPr>
            <a:r>
              <a:rPr lang="en-US" sz="1450" dirty="0">
                <a:latin typeface="Times" pitchFamily="2" charset="0"/>
                <a:hlinkClick r:id="rId8"/>
              </a:rPr>
              <a:t>Qualifying examination/oral examination</a:t>
            </a:r>
            <a:endParaRPr lang="en-US" sz="1450" dirty="0">
              <a:latin typeface="Times" pitchFamily="2" charset="0"/>
            </a:endParaRPr>
          </a:p>
          <a:p>
            <a:pPr marL="742950" lvl="1" indent="-285750">
              <a:buFont typeface="Wingdings" pitchFamily="2" charset="2"/>
              <a:buChar char="Ø"/>
            </a:pPr>
            <a:r>
              <a:rPr lang="en-US" sz="1450" dirty="0">
                <a:latin typeface="Times" pitchFamily="2" charset="0"/>
                <a:hlinkClick r:id="rId9"/>
              </a:rPr>
              <a:t>Candidacy and dissertation registration</a:t>
            </a:r>
            <a:endParaRPr lang="en-US" sz="1450" dirty="0">
              <a:latin typeface="Times" pitchFamily="2" charset="0"/>
            </a:endParaRPr>
          </a:p>
          <a:p>
            <a:pPr marL="742950" lvl="1" indent="-285750">
              <a:buFont typeface="Wingdings" pitchFamily="2" charset="2"/>
              <a:buChar char="Ø"/>
            </a:pPr>
            <a:r>
              <a:rPr lang="en-US" sz="1450" dirty="0">
                <a:latin typeface="Times" pitchFamily="2" charset="0"/>
                <a:hlinkClick r:id="rId10"/>
              </a:rPr>
              <a:t>Dissertation prospectus and advisory committee</a:t>
            </a:r>
            <a:endParaRPr lang="en-US" sz="1450" dirty="0">
              <a:latin typeface="Times" pitchFamily="2" charset="0"/>
            </a:endParaRPr>
          </a:p>
          <a:p>
            <a:pPr marL="742950" lvl="1" indent="-285750">
              <a:buFont typeface="Wingdings" pitchFamily="2" charset="2"/>
              <a:buChar char="Ø"/>
            </a:pPr>
            <a:r>
              <a:rPr lang="en-US" sz="1450" dirty="0">
                <a:latin typeface="Times" pitchFamily="2" charset="0"/>
                <a:hlinkClick r:id="rId11"/>
              </a:rPr>
              <a:t>Dissertation defense</a:t>
            </a:r>
            <a:endParaRPr lang="en-US" sz="1450" dirty="0">
              <a:latin typeface="Times" pitchFamily="2" charset="0"/>
            </a:endParaRPr>
          </a:p>
          <a:p>
            <a:pPr lvl="1"/>
            <a:endParaRPr lang="en-US" sz="1450" dirty="0">
              <a:latin typeface="Times" pitchFamily="2" charset="0"/>
            </a:endParaRPr>
          </a:p>
          <a:p>
            <a:pPr marL="285750" indent="-285750">
              <a:buFont typeface="Arial" panose="020B0604020202020204" pitchFamily="34" charset="0"/>
              <a:buChar char="•"/>
            </a:pPr>
            <a:r>
              <a:rPr lang="en-US" sz="1450" dirty="0">
                <a:latin typeface="Times" pitchFamily="2" charset="0"/>
              </a:rPr>
              <a:t>The PhD is expected to be completed within 7 years. Under extenuating circumstances, time exceptions may be granted. Please check the Graduate School website for timelines requesting extensions. </a:t>
            </a:r>
            <a:r>
              <a:rPr lang="en-US" sz="1450" dirty="0">
                <a:latin typeface="Times" pitchFamily="2" charset="0"/>
                <a:hlinkClick r:id="rId12"/>
              </a:rPr>
              <a:t>https://gradschool.wayne.edu/phd/time-extension</a:t>
            </a:r>
            <a:endParaRPr lang="en-US" sz="1450" dirty="0">
              <a:latin typeface="Times" pitchFamily="2" charset="0"/>
            </a:endParaRPr>
          </a:p>
          <a:p>
            <a:pPr marL="285750" indent="-285750">
              <a:buFont typeface="Arial" panose="020B0604020202020204" pitchFamily="34" charset="0"/>
              <a:buChar char="•"/>
            </a:pPr>
            <a:r>
              <a:rPr lang="en-US" sz="1450" dirty="0">
                <a:latin typeface="Times" pitchFamily="2" charset="0"/>
              </a:rPr>
              <a:t>For more information on the Ph.D. process, including requirements, policies and procedures, guidelines and forms for completing a Ph.D. program visit </a:t>
            </a:r>
            <a:r>
              <a:rPr lang="en-US" sz="1450" dirty="0">
                <a:latin typeface="Times" pitchFamily="2" charset="0"/>
                <a:hlinkClick r:id="rId13"/>
              </a:rPr>
              <a:t>https://gradschool.wayne.edu/phd/process</a:t>
            </a:r>
            <a:endParaRPr lang="en-US" sz="1450" dirty="0">
              <a:latin typeface="Times" pitchFamily="2" charset="0"/>
            </a:endParaRPr>
          </a:p>
          <a:p>
            <a:pPr marL="285750" indent="-285750">
              <a:buFont typeface="Arial" panose="020B0604020202020204" pitchFamily="34" charset="0"/>
              <a:buChar char="•"/>
            </a:pPr>
            <a:r>
              <a:rPr lang="en-US" sz="1450" dirty="0">
                <a:latin typeface="Times" pitchFamily="2" charset="0"/>
              </a:rPr>
              <a:t>For Ph.D. forms, visit </a:t>
            </a:r>
            <a:r>
              <a:rPr lang="en-US" sz="1450" dirty="0">
                <a:latin typeface="Times" pitchFamily="2" charset="0"/>
                <a:hlinkClick r:id="rId14"/>
              </a:rPr>
              <a:t>https://gradschool.wayne.edu/phd/forms</a:t>
            </a:r>
            <a:r>
              <a:rPr lang="en-US" sz="1450" dirty="0">
                <a:latin typeface="Times" pitchFamily="2" charset="0"/>
              </a:rPr>
              <a:t>.  </a:t>
            </a:r>
          </a:p>
          <a:p>
            <a:pPr marL="285750" indent="-285750">
              <a:buFont typeface="Arial" panose="020B0604020202020204" pitchFamily="34" charset="0"/>
              <a:buChar char="•"/>
            </a:pPr>
            <a:r>
              <a:rPr lang="en-US" sz="1450" dirty="0">
                <a:latin typeface="Times" pitchFamily="2" charset="0"/>
              </a:rPr>
              <a:t>Ph.D. Office email: </a:t>
            </a:r>
            <a:r>
              <a:rPr lang="en-US" sz="1450" dirty="0" err="1">
                <a:latin typeface="Times" pitchFamily="2" charset="0"/>
              </a:rPr>
              <a:t>phdstudents@wayne.edu</a:t>
            </a:r>
            <a:endParaRPr lang="en-US" sz="1450" dirty="0">
              <a:latin typeface="Times" pitchFamily="2" charset="0"/>
            </a:endParaRPr>
          </a:p>
          <a:p>
            <a:endParaRPr lang="en-US" sz="1500" dirty="0"/>
          </a:p>
        </p:txBody>
      </p:sp>
      <p:sp>
        <p:nvSpPr>
          <p:cNvPr id="9" name="Rectangle 8">
            <a:extLst>
              <a:ext uri="{FF2B5EF4-FFF2-40B4-BE49-F238E27FC236}">
                <a16:creationId xmlns:a16="http://schemas.microsoft.com/office/drawing/2014/main" id="{E7AEACCE-C83D-0E4F-ADBE-DC9E6FE68BD5}"/>
              </a:ext>
            </a:extLst>
          </p:cNvPr>
          <p:cNvSpPr/>
          <p:nvPr/>
        </p:nvSpPr>
        <p:spPr>
          <a:xfrm>
            <a:off x="2397659" y="285008"/>
            <a:ext cx="4301177" cy="584775"/>
          </a:xfrm>
          <a:prstGeom prst="rect">
            <a:avLst/>
          </a:prstGeom>
          <a:noFill/>
        </p:spPr>
        <p:txBody>
          <a:bodyPr wrap="none" lIns="91440" tIns="45720" rIns="91440" bIns="45720">
            <a:spAutoFit/>
          </a:bodyPr>
          <a:lstStyle/>
          <a:p>
            <a:pPr algn="ctr"/>
            <a:r>
              <a:rPr lang="en-US" sz="3200" cap="none" spc="0" dirty="0">
                <a:ln w="0"/>
                <a:solidFill>
                  <a:schemeClr val="tx1"/>
                </a:solidFill>
                <a:effectLst>
                  <a:outerShdw blurRad="38100" dist="19050" dir="2700000" algn="tl" rotWithShape="0">
                    <a:schemeClr val="dk1">
                      <a:alpha val="40000"/>
                    </a:schemeClr>
                  </a:outerShdw>
                </a:effectLst>
                <a:latin typeface="Times" pitchFamily="2" charset="0"/>
              </a:rPr>
              <a:t>Ph.D. Process Overview </a:t>
            </a:r>
            <a:endParaRPr lang="en-US" sz="320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75874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20BC3AD-1581-AC4C-8F65-5DDC47B39E28}"/>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7483560" y="4382146"/>
            <a:ext cx="1266450" cy="1672916"/>
          </a:xfrm>
        </p:spPr>
      </p:pic>
      <p:sp>
        <p:nvSpPr>
          <p:cNvPr id="7" name="TextBox 6">
            <a:extLst>
              <a:ext uri="{FF2B5EF4-FFF2-40B4-BE49-F238E27FC236}">
                <a16:creationId xmlns:a16="http://schemas.microsoft.com/office/drawing/2014/main" id="{F8081F4F-6E30-684F-9503-A75930DACE94}"/>
              </a:ext>
            </a:extLst>
          </p:cNvPr>
          <p:cNvSpPr txBox="1"/>
          <p:nvPr/>
        </p:nvSpPr>
        <p:spPr>
          <a:xfrm>
            <a:off x="860961" y="1504714"/>
            <a:ext cx="7255824"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pitchFamily="2" charset="0"/>
              </a:rPr>
              <a:t>The Graduate School provides more than $20 million a year in student support to help graduate students fund their education.</a:t>
            </a:r>
          </a:p>
          <a:p>
            <a:pPr marL="285750" indent="-285750">
              <a:buFont typeface="Arial" panose="020B0604020202020204" pitchFamily="34" charset="0"/>
              <a:buChar char="•"/>
            </a:pPr>
            <a:endParaRPr lang="en-US" dirty="0">
              <a:latin typeface="Times" pitchFamily="2" charset="0"/>
            </a:endParaRPr>
          </a:p>
          <a:p>
            <a:pPr marL="285750" indent="-285750">
              <a:buFont typeface="Arial" panose="020B0604020202020204" pitchFamily="34" charset="0"/>
              <a:buChar char="•"/>
            </a:pPr>
            <a:r>
              <a:rPr lang="en-US" dirty="0">
                <a:latin typeface="Times" pitchFamily="2" charset="0"/>
              </a:rPr>
              <a:t>Financial support can come in many forms and from various channels–individual departments within the university, merit-based scholarships, fellowships, need-based financial aid and an array of external sources. Be sure to check with your department for specific application information and unique opportunities in your field. Eligibility, enrollment and application requirements vary. </a:t>
            </a:r>
          </a:p>
          <a:p>
            <a:pPr marL="285750" indent="-285750">
              <a:buFont typeface="Arial" panose="020B0604020202020204" pitchFamily="34" charset="0"/>
              <a:buChar char="•"/>
            </a:pPr>
            <a:endParaRPr lang="en-US" dirty="0">
              <a:latin typeface="Times" pitchFamily="2" charset="0"/>
            </a:endParaRPr>
          </a:p>
          <a:p>
            <a:pPr marL="285750" indent="-285750">
              <a:buFont typeface="Arial" panose="020B0604020202020204" pitchFamily="34" charset="0"/>
              <a:buChar char="•"/>
            </a:pPr>
            <a:r>
              <a:rPr lang="en-US" dirty="0">
                <a:latin typeface="Times" pitchFamily="2" charset="0"/>
              </a:rPr>
              <a:t>For more information, visit </a:t>
            </a:r>
            <a:r>
              <a:rPr lang="en-US" dirty="0">
                <a:latin typeface="Times" pitchFamily="2" charset="0"/>
                <a:hlinkClick r:id="rId4"/>
              </a:rPr>
              <a:t>https://gradschool.wayne.edu/funding</a:t>
            </a:r>
            <a:endParaRPr lang="en-US" dirty="0">
              <a:latin typeface="Times" pitchFamily="2" charset="0"/>
            </a:endParaRPr>
          </a:p>
          <a:p>
            <a:endParaRPr lang="en-US" dirty="0"/>
          </a:p>
        </p:txBody>
      </p:sp>
      <p:sp>
        <p:nvSpPr>
          <p:cNvPr id="9" name="Rectangle 8">
            <a:extLst>
              <a:ext uri="{FF2B5EF4-FFF2-40B4-BE49-F238E27FC236}">
                <a16:creationId xmlns:a16="http://schemas.microsoft.com/office/drawing/2014/main" id="{FC2AB53F-CD85-1544-B692-1CBF2BF6420A}"/>
              </a:ext>
            </a:extLst>
          </p:cNvPr>
          <p:cNvSpPr/>
          <p:nvPr/>
        </p:nvSpPr>
        <p:spPr>
          <a:xfrm>
            <a:off x="3602267" y="432304"/>
            <a:ext cx="1552028" cy="584775"/>
          </a:xfrm>
          <a:prstGeom prst="rect">
            <a:avLst/>
          </a:prstGeom>
          <a:noFill/>
        </p:spPr>
        <p:txBody>
          <a:bodyPr wrap="none" lIns="91440" tIns="45720" rIns="91440" bIns="45720">
            <a:spAutoFit/>
          </a:bodyPr>
          <a:lstStyle/>
          <a:p>
            <a:pPr algn="ctr"/>
            <a:r>
              <a:rPr lang="en-US" sz="3200" cap="none" spc="0" dirty="0">
                <a:ln w="0"/>
                <a:solidFill>
                  <a:schemeClr val="tx1"/>
                </a:solidFill>
                <a:effectLst>
                  <a:outerShdw blurRad="38100" dist="19050" dir="2700000" algn="tl" rotWithShape="0">
                    <a:schemeClr val="dk1">
                      <a:alpha val="40000"/>
                    </a:schemeClr>
                  </a:outerShdw>
                </a:effectLst>
                <a:latin typeface="Times" pitchFamily="2" charset="0"/>
              </a:rPr>
              <a:t>Funding</a:t>
            </a:r>
            <a:endParaRPr lang="en-US" sz="320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35674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BAFC1A-3A2B-5F44-B596-70580F1F654C}"/>
              </a:ext>
            </a:extLst>
          </p:cNvPr>
          <p:cNvSpPr>
            <a:spLocks noGrp="1"/>
          </p:cNvSpPr>
          <p:nvPr>
            <p:ph idx="1"/>
          </p:nvPr>
        </p:nvSpPr>
        <p:spPr>
          <a:xfrm>
            <a:off x="273132" y="1096098"/>
            <a:ext cx="8597736" cy="4525963"/>
          </a:xfrm>
        </p:spPr>
        <p:txBody>
          <a:bodyPr/>
          <a:lstStyle/>
          <a:p>
            <a:r>
              <a:rPr lang="en-US" sz="1500" dirty="0">
                <a:latin typeface="Times" pitchFamily="2" charset="0"/>
              </a:rPr>
              <a:t>Training in Responsible Conduct of Research (RCR) practices </a:t>
            </a:r>
            <a:r>
              <a:rPr lang="en-US" sz="1500" i="1" u="sng" dirty="0">
                <a:latin typeface="Times" pitchFamily="2" charset="0"/>
              </a:rPr>
              <a:t>is a MANDATORY requirement for all first year PhD students.</a:t>
            </a:r>
          </a:p>
          <a:p>
            <a:endParaRPr lang="en-US" sz="1500" i="1" u="sng" dirty="0">
              <a:latin typeface="Times" pitchFamily="2" charset="0"/>
            </a:endParaRPr>
          </a:p>
          <a:p>
            <a:r>
              <a:rPr lang="en-US" sz="1500" dirty="0">
                <a:latin typeface="Times" pitchFamily="2" charset="0"/>
              </a:rPr>
              <a:t>PhD students must enroll in the RCR training course, </a:t>
            </a:r>
            <a:r>
              <a:rPr lang="en-US" sz="1500" b="1" dirty="0">
                <a:latin typeface="Times" pitchFamily="2" charset="0"/>
              </a:rPr>
              <a:t>GS 0900 titled, "Essential Research Practices: Responsible Conduct of Research"</a:t>
            </a:r>
            <a:r>
              <a:rPr lang="en-US" sz="1500" dirty="0">
                <a:latin typeface="Times" pitchFamily="2" charset="0"/>
              </a:rPr>
              <a:t> in either the Fall or Winter terms (</a:t>
            </a:r>
            <a:r>
              <a:rPr lang="en-US" sz="1500" i="1" dirty="0">
                <a:latin typeface="Times" pitchFamily="2" charset="0"/>
              </a:rPr>
              <a:t>Check with your Graduate Officer to see which term is best for you</a:t>
            </a:r>
            <a:r>
              <a:rPr lang="en-US" sz="1500" dirty="0">
                <a:latin typeface="Times" pitchFamily="2" charset="0"/>
              </a:rPr>
              <a:t>)</a:t>
            </a:r>
          </a:p>
          <a:p>
            <a:endParaRPr lang="en-US" sz="1500" dirty="0">
              <a:latin typeface="Times" pitchFamily="2" charset="0"/>
            </a:endParaRPr>
          </a:p>
          <a:p>
            <a:r>
              <a:rPr lang="en-US" sz="1500" b="1" dirty="0">
                <a:latin typeface="Times" pitchFamily="2" charset="0"/>
              </a:rPr>
              <a:t>All PhD scholars are required to attend a day-long Saturday workshop during the term they register for course*</a:t>
            </a:r>
          </a:p>
          <a:p>
            <a:pPr lvl="1"/>
            <a:r>
              <a:rPr lang="en-US" sz="1500" dirty="0">
                <a:latin typeface="Times" pitchFamily="2" charset="0"/>
              </a:rPr>
              <a:t>Fall 2018 term </a:t>
            </a:r>
            <a:r>
              <a:rPr lang="mr-IN" sz="1500" dirty="0">
                <a:latin typeface="Times" pitchFamily="2" charset="0"/>
              </a:rPr>
              <a:t>–</a:t>
            </a:r>
            <a:r>
              <a:rPr lang="en-US" sz="1500" dirty="0">
                <a:latin typeface="Times" pitchFamily="2" charset="0"/>
              </a:rPr>
              <a:t> Workshop is on Saturday, September 29</a:t>
            </a:r>
            <a:r>
              <a:rPr lang="en-US" sz="1500" baseline="30000" dirty="0">
                <a:latin typeface="Times" pitchFamily="2" charset="0"/>
              </a:rPr>
              <a:t>th</a:t>
            </a:r>
            <a:r>
              <a:rPr lang="en-US" sz="1500" dirty="0">
                <a:latin typeface="Times" pitchFamily="2" charset="0"/>
              </a:rPr>
              <a:t> </a:t>
            </a:r>
          </a:p>
          <a:p>
            <a:pPr lvl="1"/>
            <a:r>
              <a:rPr lang="en-US" sz="1500" dirty="0">
                <a:latin typeface="Times" pitchFamily="2" charset="0"/>
              </a:rPr>
              <a:t>Winter 2019 term </a:t>
            </a:r>
            <a:r>
              <a:rPr lang="mr-IN" sz="1500" dirty="0">
                <a:latin typeface="Times" pitchFamily="2" charset="0"/>
              </a:rPr>
              <a:t>–</a:t>
            </a:r>
            <a:r>
              <a:rPr lang="en-US" sz="1500" dirty="0">
                <a:latin typeface="Times" pitchFamily="2" charset="0"/>
              </a:rPr>
              <a:t> Workshop is on Saturday, January 26</a:t>
            </a:r>
            <a:r>
              <a:rPr lang="en-US" sz="1500" baseline="30000" dirty="0">
                <a:latin typeface="Times" pitchFamily="2" charset="0"/>
              </a:rPr>
              <a:t>th</a:t>
            </a:r>
            <a:r>
              <a:rPr lang="en-US" sz="1500" dirty="0">
                <a:latin typeface="Times" pitchFamily="2" charset="0"/>
              </a:rPr>
              <a:t> </a:t>
            </a:r>
          </a:p>
          <a:p>
            <a:pPr lvl="1"/>
            <a:r>
              <a:rPr lang="en-US" sz="1500" dirty="0">
                <a:latin typeface="Times" pitchFamily="2" charset="0"/>
              </a:rPr>
              <a:t>* </a:t>
            </a:r>
            <a:r>
              <a:rPr lang="en-US" sz="1500" i="1" dirty="0">
                <a:latin typeface="Times" pitchFamily="2" charset="0"/>
              </a:rPr>
              <a:t>Alternative workshop scheduled for students who cannot attend due to Religious Conflicts with attending a Saturday Workshop</a:t>
            </a:r>
            <a:endParaRPr lang="en-US" sz="1500" b="1" dirty="0">
              <a:latin typeface="Times" pitchFamily="2" charset="0"/>
            </a:endParaRPr>
          </a:p>
          <a:p>
            <a:r>
              <a:rPr lang="en-US" sz="1500" b="1" dirty="0">
                <a:latin typeface="Times" pitchFamily="2" charset="0"/>
              </a:rPr>
              <a:t>There is an online course required before you can take the Saturday Workshop.</a:t>
            </a:r>
          </a:p>
          <a:p>
            <a:endParaRPr lang="en-US" sz="1500" b="1" dirty="0">
              <a:latin typeface="Times" pitchFamily="2" charset="0"/>
            </a:endParaRPr>
          </a:p>
          <a:p>
            <a:r>
              <a:rPr lang="en-US" sz="1500" dirty="0">
                <a:latin typeface="Times" pitchFamily="2" charset="0"/>
              </a:rPr>
              <a:t>More information is available at </a:t>
            </a:r>
            <a:r>
              <a:rPr lang="en-US" sz="1500" dirty="0">
                <a:latin typeface="Times" pitchFamily="2" charset="0"/>
                <a:hlinkClick r:id="rId2"/>
              </a:rPr>
              <a:t>https://gradschool.wayne.edu/postdoc/research-conduct</a:t>
            </a:r>
            <a:endParaRPr lang="en-US" sz="1500" dirty="0">
              <a:latin typeface="Times" pitchFamily="2" charset="0"/>
            </a:endParaRPr>
          </a:p>
          <a:p>
            <a:pPr marL="0" indent="0">
              <a:buNone/>
            </a:pPr>
            <a:endParaRPr lang="en-US" dirty="0"/>
          </a:p>
        </p:txBody>
      </p:sp>
      <p:sp>
        <p:nvSpPr>
          <p:cNvPr id="5" name="Rectangle 4">
            <a:extLst>
              <a:ext uri="{FF2B5EF4-FFF2-40B4-BE49-F238E27FC236}">
                <a16:creationId xmlns:a16="http://schemas.microsoft.com/office/drawing/2014/main" id="{68E0E39B-3354-404F-B288-6A42F14F0BED}"/>
              </a:ext>
            </a:extLst>
          </p:cNvPr>
          <p:cNvSpPr/>
          <p:nvPr/>
        </p:nvSpPr>
        <p:spPr>
          <a:xfrm>
            <a:off x="1582238" y="342889"/>
            <a:ext cx="5979522" cy="584775"/>
          </a:xfrm>
          <a:prstGeom prst="rect">
            <a:avLst/>
          </a:prstGeom>
          <a:noFill/>
        </p:spPr>
        <p:txBody>
          <a:bodyPr wrap="none" lIns="91440" tIns="45720" rIns="91440" bIns="45720">
            <a:spAutoFit/>
          </a:bodyPr>
          <a:lstStyle/>
          <a:p>
            <a:pPr algn="ctr"/>
            <a:r>
              <a:rPr lang="en-US" sz="3200" cap="none" spc="0" dirty="0">
                <a:ln w="0"/>
                <a:solidFill>
                  <a:schemeClr val="tx1"/>
                </a:solidFill>
                <a:effectLst>
                  <a:outerShdw blurRad="38100" dist="19050" dir="2700000" algn="tl" rotWithShape="0">
                    <a:schemeClr val="dk1">
                      <a:alpha val="40000"/>
                    </a:schemeClr>
                  </a:outerShdw>
                </a:effectLst>
                <a:latin typeface="Times" pitchFamily="2" charset="0"/>
              </a:rPr>
              <a:t>Responsible Conduct for Research </a:t>
            </a:r>
            <a:endParaRPr lang="en-US" sz="3200" cap="none" spc="0" dirty="0">
              <a:ln w="0"/>
              <a:solidFill>
                <a:schemeClr val="tx1"/>
              </a:solidFill>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id="{37261D21-730B-1246-AD00-1B127D1B3E2E}"/>
              </a:ext>
            </a:extLst>
          </p:cNvPr>
          <p:cNvPicPr>
            <a:picLocks noChangeAspect="1"/>
          </p:cNvPicPr>
          <p:nvPr/>
        </p:nvPicPr>
        <p:blipFill>
          <a:blip r:embed="rId3"/>
          <a:stretch>
            <a:fillRect/>
          </a:stretch>
        </p:blipFill>
        <p:spPr>
          <a:xfrm>
            <a:off x="7225302" y="5024064"/>
            <a:ext cx="1833936" cy="1833936"/>
          </a:xfrm>
          <a:prstGeom prst="rect">
            <a:avLst/>
          </a:prstGeom>
        </p:spPr>
      </p:pic>
    </p:spTree>
    <p:extLst>
      <p:ext uri="{BB962C8B-B14F-4D97-AF65-F5344CB8AC3E}">
        <p14:creationId xmlns:p14="http://schemas.microsoft.com/office/powerpoint/2010/main" val="1903496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649B28-B2DE-234B-9179-824889247C08}"/>
              </a:ext>
            </a:extLst>
          </p:cNvPr>
          <p:cNvSpPr>
            <a:spLocks noGrp="1"/>
          </p:cNvSpPr>
          <p:nvPr>
            <p:ph idx="1"/>
          </p:nvPr>
        </p:nvSpPr>
        <p:spPr/>
        <p:txBody>
          <a:bodyPr/>
          <a:lstStyle/>
          <a:p>
            <a:r>
              <a:rPr lang="en-US" sz="1500" dirty="0">
                <a:latin typeface="Times" pitchFamily="2" charset="0"/>
              </a:rPr>
              <a:t>Individual Development Plans (IDPs) are documents designed to support doctoral students and postdoctoral trainees in their professional development. The IDP provides a structure to identify concrete steps towards long-term goals and a framework for constructive conversation between students and their mentors/advisors.</a:t>
            </a:r>
          </a:p>
          <a:p>
            <a:endParaRPr lang="en-US" sz="1500" dirty="0">
              <a:latin typeface="Times" pitchFamily="2" charset="0"/>
            </a:endParaRPr>
          </a:p>
          <a:p>
            <a:r>
              <a:rPr lang="en-US" sz="1500" dirty="0">
                <a:latin typeface="Times" pitchFamily="2" charset="0"/>
              </a:rPr>
              <a:t>An annual IDP is a MANDATORY requirement for </a:t>
            </a:r>
            <a:r>
              <a:rPr lang="en-US" sz="1500" b="1" dirty="0">
                <a:latin typeface="Times" pitchFamily="2" charset="0"/>
              </a:rPr>
              <a:t>ALL </a:t>
            </a:r>
            <a:r>
              <a:rPr lang="en-US" sz="1500" dirty="0">
                <a:latin typeface="Times" pitchFamily="2" charset="0"/>
              </a:rPr>
              <a:t>doctoral students and postdoctoral trainees regardless of funding status.</a:t>
            </a:r>
          </a:p>
          <a:p>
            <a:endParaRPr lang="en-US" sz="1500" dirty="0">
              <a:latin typeface="Times" pitchFamily="2" charset="0"/>
            </a:endParaRPr>
          </a:p>
          <a:p>
            <a:r>
              <a:rPr lang="en-US" sz="1500" dirty="0">
                <a:latin typeface="Times" pitchFamily="2" charset="0"/>
              </a:rPr>
              <a:t>IDP’s must be submitted by the end of the first year and updated annually. </a:t>
            </a:r>
          </a:p>
          <a:p>
            <a:endParaRPr lang="en-US" sz="1500" dirty="0">
              <a:latin typeface="Times" pitchFamily="2" charset="0"/>
            </a:endParaRPr>
          </a:p>
          <a:p>
            <a:r>
              <a:rPr lang="en-US" sz="1500" dirty="0">
                <a:latin typeface="Times" pitchFamily="2" charset="0"/>
              </a:rPr>
              <a:t>The deadline for PhD students is </a:t>
            </a:r>
            <a:r>
              <a:rPr lang="en-US" sz="1500" b="1" dirty="0">
                <a:latin typeface="Times" pitchFamily="2" charset="0"/>
              </a:rPr>
              <a:t>May 15</a:t>
            </a:r>
            <a:r>
              <a:rPr lang="en-US" sz="1500" b="1" baseline="30000" dirty="0">
                <a:latin typeface="Times" pitchFamily="2" charset="0"/>
              </a:rPr>
              <a:t>th </a:t>
            </a:r>
            <a:r>
              <a:rPr lang="en-US" sz="1500" b="1" dirty="0">
                <a:latin typeface="Times" pitchFamily="2" charset="0"/>
              </a:rPr>
              <a:t>of each year</a:t>
            </a:r>
            <a:r>
              <a:rPr lang="en-US" sz="1500" dirty="0">
                <a:latin typeface="Times" pitchFamily="2" charset="0"/>
              </a:rPr>
              <a:t>.  </a:t>
            </a:r>
          </a:p>
          <a:p>
            <a:pPr marL="0" indent="0">
              <a:buNone/>
            </a:pPr>
            <a:endParaRPr lang="en-US" sz="1500" dirty="0">
              <a:latin typeface="Times" pitchFamily="2" charset="0"/>
            </a:endParaRPr>
          </a:p>
          <a:p>
            <a:r>
              <a:rPr lang="en-US" sz="1500" dirty="0">
                <a:latin typeface="Times" pitchFamily="2" charset="0"/>
              </a:rPr>
              <a:t>For more information on how to complete your IDP, visit </a:t>
            </a:r>
            <a:r>
              <a:rPr lang="en-US" sz="1500" dirty="0">
                <a:latin typeface="Times" pitchFamily="2" charset="0"/>
                <a:hlinkClick r:id="rId2"/>
              </a:rPr>
              <a:t>https://gradschool.wayne.edu/phd/idp</a:t>
            </a:r>
            <a:endParaRPr lang="en-US" sz="1500" dirty="0">
              <a:latin typeface="Times" pitchFamily="2" charset="0"/>
            </a:endParaRPr>
          </a:p>
          <a:p>
            <a:pPr marL="0" indent="0">
              <a:buNone/>
            </a:pPr>
            <a:endParaRPr lang="en-US" dirty="0"/>
          </a:p>
        </p:txBody>
      </p:sp>
      <p:sp>
        <p:nvSpPr>
          <p:cNvPr id="4" name="Rectangle 3">
            <a:extLst>
              <a:ext uri="{FF2B5EF4-FFF2-40B4-BE49-F238E27FC236}">
                <a16:creationId xmlns:a16="http://schemas.microsoft.com/office/drawing/2014/main" id="{BF9763F9-B8B0-904D-94B4-0787B2E3763E}"/>
              </a:ext>
            </a:extLst>
          </p:cNvPr>
          <p:cNvSpPr/>
          <p:nvPr/>
        </p:nvSpPr>
        <p:spPr>
          <a:xfrm>
            <a:off x="2007568" y="449766"/>
            <a:ext cx="5017719" cy="584775"/>
          </a:xfrm>
          <a:prstGeom prst="rect">
            <a:avLst/>
          </a:prstGeom>
          <a:noFill/>
        </p:spPr>
        <p:txBody>
          <a:bodyPr wrap="none" lIns="91440" tIns="45720" rIns="91440" bIns="45720">
            <a:spAutoFit/>
          </a:bodyPr>
          <a:lstStyle/>
          <a:p>
            <a:pPr algn="ctr"/>
            <a:r>
              <a:rPr lang="en-US" sz="3200" cap="none" spc="0" dirty="0">
                <a:ln w="0"/>
                <a:solidFill>
                  <a:schemeClr val="tx1"/>
                </a:solidFill>
                <a:effectLst>
                  <a:outerShdw blurRad="38100" dist="19050" dir="2700000" algn="tl" rotWithShape="0">
                    <a:schemeClr val="dk1">
                      <a:alpha val="40000"/>
                    </a:schemeClr>
                  </a:outerShdw>
                </a:effectLst>
                <a:latin typeface="Times" pitchFamily="2" charset="0"/>
              </a:rPr>
              <a:t>Individual Development Plan</a:t>
            </a:r>
            <a:endParaRPr lang="en-US" sz="320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19952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1540</TotalTime>
  <Words>1244</Words>
  <Application>Microsoft Macintosh PowerPoint</Application>
  <PresentationFormat>On-screen Show (4:3)</PresentationFormat>
  <Paragraphs>120</Paragraphs>
  <Slides>11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Mangal</vt:lpstr>
      <vt:lpstr>Times</vt:lpstr>
      <vt:lpstr>Wingdings</vt:lpstr>
      <vt:lpstr>Office Theme</vt:lpstr>
      <vt:lpstr>PowerPoint Presentation</vt:lpstr>
      <vt:lpstr>PowerPoint Presentation</vt:lpstr>
      <vt:lpstr>Demographics</vt:lpstr>
      <vt:lpstr>$23.5 million in grants</vt:lpstr>
      <vt:lpstr>Graduate School Publications &amp; Presentations</vt:lpstr>
      <vt:lpstr>PowerPoint Presentation</vt:lpstr>
      <vt:lpstr>PowerPoint Presentation</vt:lpstr>
      <vt:lpstr>PowerPoint Presentation</vt:lpstr>
      <vt:lpstr>PowerPoint Presentation</vt:lpstr>
      <vt:lpstr>PowerPoint Presentation</vt:lpstr>
      <vt:lpstr>PowerPoint Presentation</vt:lpstr>
    </vt:vector>
  </TitlesOfParts>
  <Company>Wayne State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Crystal Mott</dc:creator>
  <cp:lastModifiedBy>Microsoft Office User</cp:lastModifiedBy>
  <cp:revision>61</cp:revision>
  <cp:lastPrinted>2018-08-07T19:19:30Z</cp:lastPrinted>
  <dcterms:created xsi:type="dcterms:W3CDTF">2015-09-23T15:06:39Z</dcterms:created>
  <dcterms:modified xsi:type="dcterms:W3CDTF">2018-08-21T19:34:05Z</dcterms:modified>
</cp:coreProperties>
</file>